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18"/>
  </p:notesMasterIdLst>
  <p:sldIdLst>
    <p:sldId id="256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AB23D5E-F09E-4157-B4D0-DBAD65D54237}" type="datetimeFigureOut">
              <a:rPr lang="ar-IQ" smtClean="0"/>
              <a:t>06/08/1440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66AB245-12E5-480E-A326-3FBD8432E29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645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4C3459B-4DE3-4FF6-9400-7E4B7D378168}" type="slidenum">
              <a:rPr lang="en-US" sz="1200" b="0">
                <a:solidFill>
                  <a:prstClr val="black"/>
                </a:solidFill>
              </a:rPr>
              <a:pPr/>
              <a:t>4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85504-EB0F-4B66-8E8E-70B655BDDE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47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9B34D-439B-4D18-AC77-C840082639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24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201CF-3E4A-4389-A992-70C30DE66F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2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026D5-FE2C-4E5E-B55E-A9CD53391C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0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1FA84-1773-40C7-BDFE-072DD0C68C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57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BC44-EECF-4CA9-98AC-8A25C9CD58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46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45908-8F68-48B5-A2DF-4389185A1D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32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0648-DF28-4737-BCA8-E52B8476B9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8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A47BF-D657-4600-8895-6A714805BB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26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E4397-7F0A-4A87-89FA-7085650D9C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68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9FF84-9311-4B35-9410-E7B8ECE4BF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8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37CAFE-0A0B-4071-A101-4D1D2FD215A2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881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505200"/>
            <a:ext cx="4724400" cy="1164102"/>
          </a:xfrm>
        </p:spPr>
        <p:txBody>
          <a:bodyPr/>
          <a:lstStyle/>
          <a:p>
            <a:r>
              <a:rPr lang="en-US" sz="5400" dirty="0" smtClean="0"/>
              <a:t>Types of PCR</a:t>
            </a:r>
            <a:br>
              <a:rPr lang="en-US" sz="5400" dirty="0" smtClean="0"/>
            </a:br>
            <a:r>
              <a:rPr lang="en-US" sz="5400" dirty="0" smtClean="0"/>
              <a:t>and </a:t>
            </a:r>
            <a:br>
              <a:rPr lang="en-US" sz="5400" dirty="0" smtClean="0"/>
            </a:br>
            <a:r>
              <a:rPr lang="en-US" sz="5400" dirty="0" smtClean="0"/>
              <a:t>its Uses </a:t>
            </a:r>
            <a:endParaRPr lang="ar-IQ" sz="5400" dirty="0"/>
          </a:p>
        </p:txBody>
      </p:sp>
      <p:sp>
        <p:nvSpPr>
          <p:cNvPr id="4" name="Rectangle 3"/>
          <p:cNvSpPr/>
          <p:nvPr/>
        </p:nvSpPr>
        <p:spPr>
          <a:xfrm>
            <a:off x="2165991" y="914400"/>
            <a:ext cx="48157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Molecular pathology series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1" y="128260"/>
            <a:ext cx="1594709" cy="153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8261"/>
            <a:ext cx="1594708" cy="159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5522972"/>
            <a:ext cx="4440639" cy="4206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baseline="-25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Dr. mukhlld A. ramadhan</a:t>
            </a:r>
            <a:endParaRPr lang="en-US" sz="3200" b="1" cap="all" spc="0" baseline="-250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3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7" r="50000"/>
          <a:stretch/>
        </p:blipFill>
        <p:spPr bwMode="auto">
          <a:xfrm>
            <a:off x="609600" y="304800"/>
            <a:ext cx="8001001" cy="609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z="4400" dirty="0" smtClean="0"/>
              <a:t>D. Methylation-specific PCR</a:t>
            </a:r>
            <a:endParaRPr lang="ar-IQ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is </a:t>
            </a:r>
            <a:r>
              <a:rPr lang="en-US" dirty="0"/>
              <a:t>used on genomic </a:t>
            </a:r>
            <a:r>
              <a:rPr lang="en-US" dirty="0" smtClean="0"/>
              <a:t>DNA to </a:t>
            </a:r>
            <a:r>
              <a:rPr lang="en-US" dirty="0"/>
              <a:t>determine if the </a:t>
            </a:r>
            <a:r>
              <a:rPr lang="en-US" dirty="0" err="1" smtClean="0"/>
              <a:t>CpG</a:t>
            </a:r>
            <a:r>
              <a:rPr lang="en-US" dirty="0" smtClean="0"/>
              <a:t> </a:t>
            </a:r>
            <a:r>
              <a:rPr lang="en-US" dirty="0"/>
              <a:t>islands within the promoter of </a:t>
            </a:r>
            <a:r>
              <a:rPr lang="en-US" dirty="0" smtClean="0"/>
              <a:t>a gene </a:t>
            </a:r>
            <a:r>
              <a:rPr lang="en-US" dirty="0"/>
              <a:t>are methylated on the cytosine residue (blocking </a:t>
            </a:r>
            <a:r>
              <a:rPr lang="en-US" dirty="0" smtClean="0"/>
              <a:t>the gene </a:t>
            </a:r>
            <a:r>
              <a:rPr lang="en-US" dirty="0"/>
              <a:t>expression in the cell </a:t>
            </a:r>
            <a:r>
              <a:rPr lang="en-US" dirty="0" smtClean="0"/>
              <a:t>) </a:t>
            </a:r>
            <a:r>
              <a:rPr lang="en-US" dirty="0"/>
              <a:t>or </a:t>
            </a:r>
            <a:r>
              <a:rPr lang="en-US" dirty="0" err="1"/>
              <a:t>unmethylated</a:t>
            </a:r>
            <a:r>
              <a:rPr lang="en-US" dirty="0"/>
              <a:t> (</a:t>
            </a:r>
            <a:r>
              <a:rPr lang="en-US" dirty="0" smtClean="0"/>
              <a:t>potentially allowing </a:t>
            </a:r>
            <a:r>
              <a:rPr lang="en-US" dirty="0"/>
              <a:t>gene expression). </a:t>
            </a: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silenced </a:t>
            </a:r>
            <a:r>
              <a:rPr lang="en-US" dirty="0"/>
              <a:t>genes on X chromosomes are methylated, </a:t>
            </a:r>
            <a:r>
              <a:rPr lang="en-US" dirty="0" smtClean="0"/>
              <a:t>as </a:t>
            </a:r>
            <a:r>
              <a:rPr lang="en-US" dirty="0"/>
              <a:t>are the promoters of tumor suppressor genes in </a:t>
            </a:r>
            <a:r>
              <a:rPr lang="en-US" dirty="0" smtClean="0"/>
              <a:t>many cancers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523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Hot </a:t>
            </a:r>
            <a:r>
              <a:rPr lang="en-US" dirty="0"/>
              <a:t>start PCR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This  </a:t>
            </a:r>
            <a:r>
              <a:rPr lang="en-US" dirty="0"/>
              <a:t>technique preventing </a:t>
            </a:r>
            <a:r>
              <a:rPr lang="en-US" dirty="0" err="1"/>
              <a:t>Taq</a:t>
            </a:r>
            <a:r>
              <a:rPr lang="en-US" dirty="0"/>
              <a:t> from extending</a:t>
            </a:r>
          </a:p>
          <a:p>
            <a:pPr marL="0" indent="0" algn="l" rtl="0">
              <a:buNone/>
            </a:pPr>
            <a:r>
              <a:rPr lang="en-US" dirty="0" smtClean="0"/>
              <a:t>     primers </a:t>
            </a:r>
            <a:r>
              <a:rPr lang="en-US" dirty="0"/>
              <a:t>until a temperature of 60–80°C is </a:t>
            </a:r>
            <a:r>
              <a:rPr lang="en-US" dirty="0" smtClean="0"/>
              <a:t>reached.</a:t>
            </a:r>
          </a:p>
          <a:p>
            <a:pPr algn="l" rtl="0">
              <a:buFont typeface="Wingdings" pitchFamily="2" charset="2"/>
              <a:buChar char="v"/>
            </a:pP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endParaRPr lang="en-US" dirty="0"/>
          </a:p>
          <a:p>
            <a:pPr algn="l" rtl="0">
              <a:buFont typeface="Wingdings" pitchFamily="2" charset="2"/>
              <a:buChar char="v"/>
            </a:pP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Uses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1800" dirty="0">
                <a:latin typeface="Times-Roman"/>
              </a:rPr>
              <a:t>Prevents formation of </a:t>
            </a:r>
            <a:r>
              <a:rPr lang="en-US" sz="1800" dirty="0" smtClean="0">
                <a:latin typeface="Times-Roman"/>
              </a:rPr>
              <a:t>primer dimers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1800" dirty="0" smtClean="0">
                <a:latin typeface="Times-Roman"/>
              </a:rPr>
              <a:t> </a:t>
            </a:r>
            <a:r>
              <a:rPr lang="en-US" sz="1800" dirty="0">
                <a:latin typeface="Times-Roman"/>
              </a:rPr>
              <a:t>prevents the non-</a:t>
            </a:r>
            <a:r>
              <a:rPr lang="en-US" sz="1800" dirty="0" err="1">
                <a:latin typeface="Times-Roman"/>
              </a:rPr>
              <a:t>spesific</a:t>
            </a:r>
            <a:r>
              <a:rPr lang="en-US" sz="1800" dirty="0">
                <a:latin typeface="Times-Roman"/>
              </a:rPr>
              <a:t> binding of primers to non-target  DNA segment. </a:t>
            </a:r>
            <a:endParaRPr lang="ar-IQ" sz="1800" dirty="0">
              <a:latin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514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dirty="0" smtClean="0"/>
              <a:t>2. Real time PCR </a:t>
            </a:r>
            <a:endParaRPr lang="ar-IQ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 smtClean="0"/>
              <a:t>Real time PCR</a:t>
            </a:r>
            <a:endParaRPr lang="ar-IQ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9600" y="1219200"/>
            <a:ext cx="7848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7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5765" y="1986677"/>
            <a:ext cx="435247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Thanks 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Listening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34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dirty="0" smtClean="0"/>
              <a:t>Types of PCR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ctr" rtl="0"/>
            <a:r>
              <a:rPr lang="en-US" dirty="0" smtClean="0"/>
              <a:t>Conventional PCR </a:t>
            </a:r>
            <a:endParaRPr lang="en-US" dirty="0"/>
          </a:p>
          <a:p>
            <a:pPr algn="l" rtl="0"/>
            <a:endParaRPr lang="en-US" dirty="0" smtClean="0"/>
          </a:p>
          <a:p>
            <a:pPr algn="ctr" rtl="0"/>
            <a:r>
              <a:rPr lang="en-US" dirty="0" smtClean="0"/>
              <a:t>Real time PCR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373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sz="4400" dirty="0" smtClean="0"/>
              <a:t>Variants of conventional PCR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dirty="0" smtClean="0"/>
          </a:p>
          <a:p>
            <a:pPr marL="457200" indent="-457200" algn="l" rtl="0">
              <a:buFont typeface="+mj-lt"/>
              <a:buAutoNum type="alphaUcPeriod"/>
            </a:pPr>
            <a:r>
              <a:rPr lang="en-US" dirty="0" smtClean="0"/>
              <a:t>Multiplex PCR.</a:t>
            </a:r>
          </a:p>
          <a:p>
            <a:pPr marL="457200" indent="-457200" algn="l" rtl="0">
              <a:buFont typeface="+mj-lt"/>
              <a:buAutoNum type="alphaUcPeriod"/>
            </a:pPr>
            <a:endParaRPr lang="en-US" dirty="0" smtClean="0"/>
          </a:p>
          <a:p>
            <a:pPr marL="457200" indent="-457200" algn="l" rtl="0">
              <a:buFont typeface="+mj-lt"/>
              <a:buAutoNum type="alphaUcPeriod"/>
            </a:pPr>
            <a:r>
              <a:rPr lang="en-US" dirty="0" smtClean="0"/>
              <a:t>Nested PCR.</a:t>
            </a:r>
          </a:p>
          <a:p>
            <a:pPr marL="457200" indent="-457200" algn="l" rtl="0">
              <a:buFont typeface="+mj-lt"/>
              <a:buAutoNum type="alphaUcPeriod"/>
            </a:pPr>
            <a:endParaRPr lang="en-US" dirty="0"/>
          </a:p>
          <a:p>
            <a:pPr marL="457200" indent="-457200" algn="l" rtl="0">
              <a:buFont typeface="+mj-lt"/>
              <a:buAutoNum type="alphaUcPeriod"/>
            </a:pPr>
            <a:r>
              <a:rPr lang="en-US" dirty="0" smtClean="0"/>
              <a:t>Reverse transcription PCR. </a:t>
            </a:r>
          </a:p>
          <a:p>
            <a:pPr marL="457200" indent="-457200" algn="l" rtl="0">
              <a:buFont typeface="+mj-lt"/>
              <a:buAutoNum type="alphaUcPeriod"/>
            </a:pPr>
            <a:endParaRPr lang="en-US" dirty="0" smtClean="0"/>
          </a:p>
          <a:p>
            <a:pPr marL="457200" indent="-457200" algn="l" rtl="0">
              <a:buFont typeface="+mj-lt"/>
              <a:buAutoNum type="alphaUcPeriod"/>
            </a:pPr>
            <a:r>
              <a:rPr lang="en-US" dirty="0" smtClean="0"/>
              <a:t>Methylation specific PCR. </a:t>
            </a:r>
          </a:p>
          <a:p>
            <a:pPr marL="457200" indent="-457200" algn="l" rtl="0">
              <a:buFont typeface="+mj-lt"/>
              <a:buAutoNum type="alphaUcPeriod"/>
            </a:pPr>
            <a:endParaRPr lang="en-US" dirty="0" smtClean="0"/>
          </a:p>
          <a:p>
            <a:pPr marL="457200" indent="-457200" algn="l" rtl="0">
              <a:buFont typeface="+mj-lt"/>
              <a:buAutoNum type="alphaUcPeriod"/>
            </a:pPr>
            <a:r>
              <a:rPr lang="en-US" dirty="0" smtClean="0"/>
              <a:t>Hot start PCR. 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971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NA"/>
          <p:cNvPicPr>
            <a:picLocks noChangeAspect="1" noChangeArrowheads="1"/>
          </p:cNvPicPr>
          <p:nvPr/>
        </p:nvPicPr>
        <p:blipFill>
          <a:blip r:embed="rId3">
            <a:lum bright="-48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381000" y="2286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00"/>
                </a:solidFill>
              </a:rPr>
              <a:t>A simple thermocycling protocol</a:t>
            </a:r>
            <a:endParaRPr lang="en-US" sz="3200" b="1">
              <a:solidFill>
                <a:srgbClr val="3333FF"/>
              </a:solidFill>
            </a:endParaRPr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3971925" y="1749425"/>
            <a:ext cx="0" cy="2530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IQ" sz="2400" b="1">
              <a:solidFill>
                <a:srgbClr val="FFFFFF"/>
              </a:solidFill>
            </a:endParaRPr>
          </a:p>
        </p:txBody>
      </p:sp>
      <p:sp>
        <p:nvSpPr>
          <p:cNvPr id="139274" name="Line 10"/>
          <p:cNvSpPr>
            <a:spLocks noChangeShapeType="1"/>
          </p:cNvSpPr>
          <p:nvPr/>
        </p:nvSpPr>
        <p:spPr bwMode="auto">
          <a:xfrm>
            <a:off x="5959475" y="1749425"/>
            <a:ext cx="0" cy="2530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IQ" sz="2400" b="1">
              <a:solidFill>
                <a:srgbClr val="FFFFFF"/>
              </a:solidFill>
            </a:endParaRPr>
          </a:p>
        </p:txBody>
      </p:sp>
      <p:grpSp>
        <p:nvGrpSpPr>
          <p:cNvPr id="19462" name="مجموعة 54"/>
          <p:cNvGrpSpPr>
            <a:grpSpLocks/>
          </p:cNvGrpSpPr>
          <p:nvPr/>
        </p:nvGrpSpPr>
        <p:grpSpPr bwMode="auto">
          <a:xfrm>
            <a:off x="1311275" y="1801813"/>
            <a:ext cx="6769100" cy="4564062"/>
            <a:chOff x="1334453" y="1802448"/>
            <a:chExt cx="6769417" cy="4564062"/>
          </a:xfrm>
        </p:grpSpPr>
        <p:grpSp>
          <p:nvGrpSpPr>
            <p:cNvPr id="19466" name="Group 5"/>
            <p:cNvGrpSpPr>
              <a:grpSpLocks/>
            </p:cNvGrpSpPr>
            <p:nvPr/>
          </p:nvGrpSpPr>
          <p:grpSpPr bwMode="auto">
            <a:xfrm>
              <a:off x="4849938" y="3670935"/>
              <a:ext cx="358217" cy="2006601"/>
              <a:chOff x="2574" y="2074"/>
              <a:chExt cx="231" cy="1264"/>
            </a:xfrm>
          </p:grpSpPr>
          <p:sp>
            <p:nvSpPr>
              <p:cNvPr id="139270" name="Line 6"/>
              <p:cNvSpPr>
                <a:spLocks noChangeShapeType="1"/>
              </p:cNvSpPr>
              <p:nvPr/>
            </p:nvSpPr>
            <p:spPr bwMode="auto">
              <a:xfrm flipH="1" flipV="1">
                <a:off x="2674" y="2074"/>
                <a:ext cx="0" cy="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IQ" sz="24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9271" name="Rectangle 7"/>
              <p:cNvSpPr>
                <a:spLocks noChangeArrowheads="1"/>
              </p:cNvSpPr>
              <p:nvPr/>
            </p:nvSpPr>
            <p:spPr bwMode="auto">
              <a:xfrm rot="5400000">
                <a:off x="2224" y="2759"/>
                <a:ext cx="9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srgbClr val="FF33CC"/>
                    </a:solidFill>
                  </a:rPr>
                  <a:t>annealing</a:t>
                </a:r>
              </a:p>
            </p:txBody>
          </p:sp>
        </p:grpSp>
        <p:sp>
          <p:nvSpPr>
            <p:cNvPr id="139275" name="Text Box 11"/>
            <p:cNvSpPr txBox="1">
              <a:spLocks noChangeArrowheads="1"/>
            </p:cNvSpPr>
            <p:nvPr/>
          </p:nvSpPr>
          <p:spPr bwMode="auto">
            <a:xfrm>
              <a:off x="3439577" y="2218373"/>
              <a:ext cx="56200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FFFFFF"/>
                  </a:solidFill>
                </a:rPr>
                <a:t>94</a:t>
              </a:r>
              <a:r>
                <a:rPr lang="en-US" sz="1400" b="1">
                  <a:solidFill>
                    <a:srgbClr val="FFFFFF"/>
                  </a:solidFill>
                  <a:cs typeface="Arial" pitchFamily="34" charset="0"/>
                </a:rPr>
                <a:t>ºC</a:t>
              </a:r>
            </a:p>
          </p:txBody>
        </p:sp>
        <p:sp>
          <p:nvSpPr>
            <p:cNvPr id="139276" name="Text Box 12"/>
            <p:cNvSpPr txBox="1">
              <a:spLocks noChangeArrowheads="1"/>
            </p:cNvSpPr>
            <p:nvPr/>
          </p:nvSpPr>
          <p:spPr bwMode="auto">
            <a:xfrm>
              <a:off x="3968239" y="2218373"/>
              <a:ext cx="5604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FFFFFF"/>
                  </a:solidFill>
                </a:rPr>
                <a:t>94</a:t>
              </a:r>
              <a:r>
                <a:rPr lang="en-US" sz="1400" b="1">
                  <a:solidFill>
                    <a:srgbClr val="FFFFFF"/>
                  </a:solidFill>
                  <a:cs typeface="Arial" pitchFamily="34" charset="0"/>
                </a:rPr>
                <a:t>ºC</a:t>
              </a:r>
            </a:p>
          </p:txBody>
        </p:sp>
        <p:sp>
          <p:nvSpPr>
            <p:cNvPr id="139277" name="Text Box 13"/>
            <p:cNvSpPr txBox="1">
              <a:spLocks noChangeArrowheads="1"/>
            </p:cNvSpPr>
            <p:nvPr/>
          </p:nvSpPr>
          <p:spPr bwMode="auto">
            <a:xfrm>
              <a:off x="4727100" y="2996248"/>
              <a:ext cx="56200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FFFFFF"/>
                  </a:solidFill>
                </a:rPr>
                <a:t>55</a:t>
              </a:r>
              <a:r>
                <a:rPr lang="en-US" sz="1400" b="1">
                  <a:solidFill>
                    <a:srgbClr val="FFFFFF"/>
                  </a:solidFill>
                  <a:cs typeface="Arial" pitchFamily="34" charset="0"/>
                </a:rPr>
                <a:t>ºC</a:t>
              </a:r>
            </a:p>
          </p:txBody>
        </p:sp>
        <p:sp>
          <p:nvSpPr>
            <p:cNvPr id="139278" name="Text Box 14"/>
            <p:cNvSpPr txBox="1">
              <a:spLocks noChangeArrowheads="1"/>
            </p:cNvSpPr>
            <p:nvPr/>
          </p:nvSpPr>
          <p:spPr bwMode="auto">
            <a:xfrm>
              <a:off x="5412932" y="2523173"/>
              <a:ext cx="56200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72</a:t>
              </a:r>
              <a:r>
                <a:rPr lang="en-US" sz="1400" b="1" dirty="0">
                  <a:solidFill>
                    <a:srgbClr val="FFFFFF"/>
                  </a:solidFill>
                  <a:cs typeface="Arial" pitchFamily="34" charset="0"/>
                </a:rPr>
                <a:t>ºC</a:t>
              </a:r>
            </a:p>
          </p:txBody>
        </p:sp>
        <p:sp>
          <p:nvSpPr>
            <p:cNvPr id="139279" name="Text Box 15"/>
            <p:cNvSpPr txBox="1">
              <a:spLocks noChangeArrowheads="1"/>
            </p:cNvSpPr>
            <p:nvPr/>
          </p:nvSpPr>
          <p:spPr bwMode="auto">
            <a:xfrm>
              <a:off x="7349773" y="3972560"/>
              <a:ext cx="46515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4</a:t>
              </a:r>
              <a:r>
                <a:rPr lang="en-US" sz="1400" b="1" dirty="0">
                  <a:solidFill>
                    <a:srgbClr val="FFFFFF"/>
                  </a:solidFill>
                  <a:cs typeface="Arial" pitchFamily="34" charset="0"/>
                </a:rPr>
                <a:t>ºC</a:t>
              </a:r>
            </a:p>
          </p:txBody>
        </p:sp>
        <p:sp>
          <p:nvSpPr>
            <p:cNvPr id="139280" name="Text Box 16"/>
            <p:cNvSpPr txBox="1">
              <a:spLocks noChangeArrowheads="1"/>
            </p:cNvSpPr>
            <p:nvPr/>
          </p:nvSpPr>
          <p:spPr bwMode="auto">
            <a:xfrm>
              <a:off x="3371311" y="2561273"/>
              <a:ext cx="63503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FFFFFF"/>
                  </a:solidFill>
                </a:rPr>
                <a:t>3 min</a:t>
              </a:r>
              <a:endParaRPr lang="en-US" sz="1400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9281" name="Text Box 17"/>
            <p:cNvSpPr txBox="1">
              <a:spLocks noChangeArrowheads="1"/>
            </p:cNvSpPr>
            <p:nvPr/>
          </p:nvSpPr>
          <p:spPr bwMode="auto">
            <a:xfrm>
              <a:off x="3958714" y="2546985"/>
              <a:ext cx="63344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FFFFFF"/>
                  </a:solidFill>
                </a:rPr>
                <a:t>1 min</a:t>
              </a:r>
              <a:endParaRPr lang="en-US" sz="1400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9282" name="Text Box 18"/>
            <p:cNvSpPr txBox="1">
              <a:spLocks noChangeArrowheads="1"/>
            </p:cNvSpPr>
            <p:nvPr/>
          </p:nvSpPr>
          <p:spPr bwMode="auto">
            <a:xfrm>
              <a:off x="4657247" y="3347085"/>
              <a:ext cx="71282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>
                  <a:solidFill>
                    <a:srgbClr val="FFFFFF"/>
                  </a:solidFill>
                </a:rPr>
                <a:t>45 sec</a:t>
              </a:r>
              <a:endParaRPr lang="en-US" sz="1400" b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9283" name="Text Box 19"/>
            <p:cNvSpPr txBox="1">
              <a:spLocks noChangeArrowheads="1"/>
            </p:cNvSpPr>
            <p:nvPr/>
          </p:nvSpPr>
          <p:spPr bwMode="auto">
            <a:xfrm>
              <a:off x="5379592" y="2843848"/>
              <a:ext cx="63503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1 min</a:t>
              </a:r>
              <a:endParaRPr lang="en-US" sz="14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9284" name="Text Box 20"/>
            <p:cNvSpPr txBox="1">
              <a:spLocks noChangeArrowheads="1"/>
            </p:cNvSpPr>
            <p:nvPr/>
          </p:nvSpPr>
          <p:spPr bwMode="auto">
            <a:xfrm>
              <a:off x="7219592" y="4386898"/>
              <a:ext cx="792199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FFFFFF"/>
                  </a:solidFill>
                  <a:cs typeface="Arial" pitchFamily="34" charset="0"/>
                </a:rPr>
                <a:t>∞ </a:t>
              </a:r>
              <a:r>
                <a:rPr lang="en-US" sz="1400" b="1" dirty="0">
                  <a:solidFill>
                    <a:srgbClr val="FFFFFF"/>
                  </a:solidFill>
                  <a:cs typeface="Arial" pitchFamily="34" charset="0"/>
                </a:rPr>
                <a:t>hold</a:t>
              </a:r>
            </a:p>
          </p:txBody>
        </p:sp>
        <p:grpSp>
          <p:nvGrpSpPr>
            <p:cNvPr id="19477" name="Group 21"/>
            <p:cNvGrpSpPr>
              <a:grpSpLocks/>
            </p:cNvGrpSpPr>
            <p:nvPr/>
          </p:nvGrpSpPr>
          <p:grpSpPr bwMode="auto">
            <a:xfrm>
              <a:off x="1334453" y="2558098"/>
              <a:ext cx="2239242" cy="1149350"/>
              <a:chOff x="307" y="1373"/>
              <a:chExt cx="1444" cy="724"/>
            </a:xfrm>
          </p:grpSpPr>
          <p:sp>
            <p:nvSpPr>
              <p:cNvPr id="139286" name="Line 22"/>
              <p:cNvSpPr>
                <a:spLocks noChangeShapeType="1"/>
              </p:cNvSpPr>
              <p:nvPr/>
            </p:nvSpPr>
            <p:spPr bwMode="auto">
              <a:xfrm flipV="1">
                <a:off x="1264" y="1373"/>
                <a:ext cx="378" cy="3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IQ" sz="24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9287" name="Text Box 23"/>
              <p:cNvSpPr txBox="1">
                <a:spLocks noChangeArrowheads="1"/>
              </p:cNvSpPr>
              <p:nvPr/>
            </p:nvSpPr>
            <p:spPr bwMode="auto">
              <a:xfrm>
                <a:off x="307" y="1693"/>
                <a:ext cx="14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srgbClr val="FF33CC"/>
                    </a:solidFill>
                  </a:rPr>
                  <a:t>Initial </a:t>
                </a:r>
                <a:r>
                  <a:rPr lang="en-US" b="1" dirty="0" err="1">
                    <a:solidFill>
                      <a:srgbClr val="FF33CC"/>
                    </a:solidFill>
                  </a:rPr>
                  <a:t>denaturation</a:t>
                </a:r>
                <a:r>
                  <a:rPr lang="en-US" b="1" dirty="0">
                    <a:solidFill>
                      <a:srgbClr val="FF33CC"/>
                    </a:solidFill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srgbClr val="FF33CC"/>
                    </a:solidFill>
                  </a:rPr>
                  <a:t>of DNA</a:t>
                </a:r>
              </a:p>
            </p:txBody>
          </p:sp>
        </p:grpSp>
        <p:sp>
          <p:nvSpPr>
            <p:cNvPr id="139288" name="Text Box 24"/>
            <p:cNvSpPr txBox="1">
              <a:spLocks noChangeArrowheads="1"/>
            </p:cNvSpPr>
            <p:nvPr/>
          </p:nvSpPr>
          <p:spPr bwMode="auto">
            <a:xfrm>
              <a:off x="3344322" y="1802448"/>
              <a:ext cx="42388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FFFF"/>
                  </a:solidFill>
                </a:rPr>
                <a:t>1X</a:t>
              </a:r>
            </a:p>
          </p:txBody>
        </p:sp>
        <p:sp>
          <p:nvSpPr>
            <p:cNvPr id="139289" name="Text Box 25"/>
            <p:cNvSpPr txBox="1">
              <a:spLocks noChangeArrowheads="1"/>
            </p:cNvSpPr>
            <p:nvPr/>
          </p:nvSpPr>
          <p:spPr bwMode="auto">
            <a:xfrm>
              <a:off x="4752501" y="1802448"/>
              <a:ext cx="5334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FFFFFF"/>
                  </a:solidFill>
                </a:rPr>
                <a:t>35X</a:t>
              </a:r>
            </a:p>
          </p:txBody>
        </p:sp>
        <p:sp>
          <p:nvSpPr>
            <p:cNvPr id="139290" name="Text Box 26"/>
            <p:cNvSpPr txBox="1">
              <a:spLocks noChangeArrowheads="1"/>
            </p:cNvSpPr>
            <p:nvPr/>
          </p:nvSpPr>
          <p:spPr bwMode="auto">
            <a:xfrm>
              <a:off x="6270222" y="1802448"/>
              <a:ext cx="42388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</a:rPr>
                <a:t>1X</a:t>
              </a:r>
            </a:p>
          </p:txBody>
        </p:sp>
        <p:grpSp>
          <p:nvGrpSpPr>
            <p:cNvPr id="19481" name="Group 27"/>
            <p:cNvGrpSpPr>
              <a:grpSpLocks/>
            </p:cNvGrpSpPr>
            <p:nvPr/>
          </p:nvGrpSpPr>
          <p:grpSpPr bwMode="auto">
            <a:xfrm>
              <a:off x="5467125" y="3175635"/>
              <a:ext cx="358217" cy="2006601"/>
              <a:chOff x="2574" y="2074"/>
              <a:chExt cx="231" cy="1264"/>
            </a:xfrm>
          </p:grpSpPr>
          <p:sp>
            <p:nvSpPr>
              <p:cNvPr id="139292" name="Line 28"/>
              <p:cNvSpPr>
                <a:spLocks noChangeShapeType="1"/>
              </p:cNvSpPr>
              <p:nvPr/>
            </p:nvSpPr>
            <p:spPr bwMode="auto">
              <a:xfrm flipH="1" flipV="1">
                <a:off x="2674" y="2074"/>
                <a:ext cx="0" cy="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IQ" sz="24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9293" name="Rectangle 29"/>
              <p:cNvSpPr>
                <a:spLocks noChangeArrowheads="1"/>
              </p:cNvSpPr>
              <p:nvPr/>
            </p:nvSpPr>
            <p:spPr bwMode="auto">
              <a:xfrm rot="5400000">
                <a:off x="2227" y="2759"/>
                <a:ext cx="9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srgbClr val="FF33CC"/>
                    </a:solidFill>
                  </a:rPr>
                  <a:t>extension</a:t>
                </a:r>
              </a:p>
            </p:txBody>
          </p:sp>
        </p:grpSp>
        <p:grpSp>
          <p:nvGrpSpPr>
            <p:cNvPr id="19482" name="Group 30"/>
            <p:cNvGrpSpPr>
              <a:grpSpLocks/>
            </p:cNvGrpSpPr>
            <p:nvPr/>
          </p:nvGrpSpPr>
          <p:grpSpPr bwMode="auto">
            <a:xfrm>
              <a:off x="4111795" y="2877185"/>
              <a:ext cx="358217" cy="2219326"/>
              <a:chOff x="2573" y="2074"/>
              <a:chExt cx="231" cy="1263"/>
            </a:xfrm>
          </p:grpSpPr>
          <p:sp>
            <p:nvSpPr>
              <p:cNvPr id="139295" name="Line 31"/>
              <p:cNvSpPr>
                <a:spLocks noChangeShapeType="1"/>
              </p:cNvSpPr>
              <p:nvPr/>
            </p:nvSpPr>
            <p:spPr bwMode="auto">
              <a:xfrm flipH="1" flipV="1">
                <a:off x="2674" y="2074"/>
                <a:ext cx="0" cy="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IQ" sz="24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9296" name="Rectangle 32"/>
              <p:cNvSpPr>
                <a:spLocks noChangeArrowheads="1"/>
              </p:cNvSpPr>
              <p:nvPr/>
            </p:nvSpPr>
            <p:spPr bwMode="auto">
              <a:xfrm rot="5400000">
                <a:off x="2223" y="2758"/>
                <a:ext cx="9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 err="1">
                    <a:solidFill>
                      <a:srgbClr val="FF33CC"/>
                    </a:solidFill>
                  </a:rPr>
                  <a:t>denaturation</a:t>
                </a:r>
                <a:endParaRPr lang="en-US" b="1" dirty="0">
                  <a:solidFill>
                    <a:srgbClr val="FF33CC"/>
                  </a:solidFill>
                </a:endParaRPr>
              </a:p>
            </p:txBody>
          </p:sp>
        </p:grpSp>
        <p:cxnSp>
          <p:nvCxnSpPr>
            <p:cNvPr id="19483" name="رابط مستقيم 34"/>
            <p:cNvCxnSpPr>
              <a:cxnSpLocks noChangeShapeType="1"/>
            </p:cNvCxnSpPr>
            <p:nvPr/>
          </p:nvCxnSpPr>
          <p:spPr bwMode="auto">
            <a:xfrm flipV="1">
              <a:off x="3474720" y="2526030"/>
              <a:ext cx="1085850" cy="114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4" name="رابط مستقيم 35"/>
            <p:cNvCxnSpPr>
              <a:cxnSpLocks noChangeShapeType="1"/>
            </p:cNvCxnSpPr>
            <p:nvPr/>
          </p:nvCxnSpPr>
          <p:spPr bwMode="auto">
            <a:xfrm>
              <a:off x="4552950" y="2529840"/>
              <a:ext cx="99060" cy="73914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5" name="رابط مستقيم 36"/>
            <p:cNvCxnSpPr>
              <a:cxnSpLocks noChangeShapeType="1"/>
            </p:cNvCxnSpPr>
            <p:nvPr/>
          </p:nvCxnSpPr>
          <p:spPr bwMode="auto">
            <a:xfrm>
              <a:off x="6705600" y="2876550"/>
              <a:ext cx="381000" cy="14668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6" name="رابط مستقيم 37"/>
            <p:cNvCxnSpPr>
              <a:cxnSpLocks noChangeShapeType="1"/>
            </p:cNvCxnSpPr>
            <p:nvPr/>
          </p:nvCxnSpPr>
          <p:spPr bwMode="auto">
            <a:xfrm>
              <a:off x="5452110" y="2868930"/>
              <a:ext cx="12573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7" name="رابط مستقيم 38"/>
            <p:cNvCxnSpPr>
              <a:cxnSpLocks noChangeShapeType="1"/>
            </p:cNvCxnSpPr>
            <p:nvPr/>
          </p:nvCxnSpPr>
          <p:spPr bwMode="auto">
            <a:xfrm>
              <a:off x="4652010" y="3268980"/>
              <a:ext cx="73152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8" name="رابط مستقيم 39"/>
            <p:cNvCxnSpPr>
              <a:cxnSpLocks noChangeShapeType="1"/>
            </p:cNvCxnSpPr>
            <p:nvPr/>
          </p:nvCxnSpPr>
          <p:spPr bwMode="auto">
            <a:xfrm flipV="1">
              <a:off x="5379720" y="2880360"/>
              <a:ext cx="60960" cy="38481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9" name="رابط مستقيم 45"/>
            <p:cNvCxnSpPr>
              <a:cxnSpLocks noChangeShapeType="1"/>
            </p:cNvCxnSpPr>
            <p:nvPr/>
          </p:nvCxnSpPr>
          <p:spPr bwMode="auto">
            <a:xfrm>
              <a:off x="7098030" y="4343400"/>
              <a:ext cx="100584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6011447" y="2539048"/>
              <a:ext cx="560414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72</a:t>
              </a:r>
              <a:r>
                <a:rPr lang="en-US" sz="1400" b="1" dirty="0">
                  <a:solidFill>
                    <a:srgbClr val="FFFFFF"/>
                  </a:solidFill>
                  <a:cs typeface="Arial" pitchFamily="34" charset="0"/>
                </a:rPr>
                <a:t>ºC</a:t>
              </a:r>
            </a:p>
          </p:txBody>
        </p:sp>
        <p:sp>
          <p:nvSpPr>
            <p:cNvPr id="53" name="Rectangle 29"/>
            <p:cNvSpPr>
              <a:spLocks noChangeArrowheads="1"/>
            </p:cNvSpPr>
            <p:nvPr/>
          </p:nvSpPr>
          <p:spPr bwMode="auto">
            <a:xfrm rot="5400000">
              <a:off x="5248670" y="5073482"/>
              <a:ext cx="2216150" cy="369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FF33CC"/>
                  </a:solidFill>
                </a:rPr>
                <a:t>Final extension</a:t>
              </a:r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 flipH="1" flipV="1">
              <a:off x="6300386" y="3248660"/>
              <a:ext cx="9525" cy="842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 sz="2400" b="1">
                <a:solidFill>
                  <a:srgbClr val="FFFFFF"/>
                </a:solidFill>
              </a:endParaRPr>
            </a:p>
          </p:txBody>
        </p:sp>
      </p:grpSp>
      <p:sp>
        <p:nvSpPr>
          <p:cNvPr id="56" name="Line 10"/>
          <p:cNvSpPr>
            <a:spLocks noChangeShapeType="1"/>
          </p:cNvSpPr>
          <p:nvPr/>
        </p:nvSpPr>
        <p:spPr bwMode="auto">
          <a:xfrm>
            <a:off x="6648450" y="1811338"/>
            <a:ext cx="26988" cy="2509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IQ" sz="2400" b="1">
              <a:solidFill>
                <a:srgbClr val="FFFFFF"/>
              </a:solidFill>
            </a:endParaRPr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5978525" y="2881313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</a:rPr>
              <a:t>5 min</a:t>
            </a: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 smtClean="0"/>
              <a:t>A. Multiplex PCR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i="1" dirty="0" smtClean="0">
              <a:latin typeface="Times-Italic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-Roman"/>
              </a:rPr>
              <a:t>Amplifies </a:t>
            </a:r>
            <a:r>
              <a:rPr lang="en-US" dirty="0">
                <a:latin typeface="Times-Roman"/>
              </a:rPr>
              <a:t>multiple different regions of </a:t>
            </a:r>
            <a:r>
              <a:rPr lang="en-US" dirty="0" smtClean="0">
                <a:latin typeface="Times-Roman"/>
              </a:rPr>
              <a:t>DNA at </a:t>
            </a:r>
            <a:r>
              <a:rPr lang="en-US" dirty="0">
                <a:latin typeface="Times-Roman"/>
              </a:rPr>
              <a:t>one </a:t>
            </a:r>
            <a:r>
              <a:rPr lang="en-US" dirty="0" smtClean="0">
                <a:latin typeface="Times-Roman"/>
              </a:rPr>
              <a:t>time. </a:t>
            </a:r>
          </a:p>
          <a:p>
            <a:pPr lvl="1" algn="l" rtl="0">
              <a:buFont typeface="Wingdings" pitchFamily="2" charset="2"/>
              <a:buChar char="v"/>
            </a:pPr>
            <a:endParaRPr lang="en-US" sz="2400" dirty="0" smtClean="0">
              <a:latin typeface="Times-Roman"/>
            </a:endParaRPr>
          </a:p>
          <a:p>
            <a:pPr lvl="1" algn="l" rtl="0">
              <a:buFont typeface="Wingdings" pitchFamily="2" charset="2"/>
              <a:buChar char="v"/>
            </a:pPr>
            <a:r>
              <a:rPr lang="en-US" sz="2400" dirty="0" smtClean="0">
                <a:latin typeface="Times-Roman"/>
              </a:rPr>
              <a:t>Multiple </a:t>
            </a:r>
            <a:r>
              <a:rPr lang="en-US" sz="2400" dirty="0">
                <a:latin typeface="Times-Roman"/>
              </a:rPr>
              <a:t>primer pairs </a:t>
            </a:r>
            <a:r>
              <a:rPr lang="en-US" sz="2400" dirty="0" smtClean="0">
                <a:latin typeface="Times-Roman"/>
              </a:rPr>
              <a:t>are used in </a:t>
            </a:r>
            <a:r>
              <a:rPr lang="en-US" sz="2400" dirty="0">
                <a:latin typeface="Times-Roman"/>
              </a:rPr>
              <a:t>one </a:t>
            </a:r>
            <a:r>
              <a:rPr lang="en-US" sz="2400" dirty="0" smtClean="0">
                <a:latin typeface="Times-Roman"/>
              </a:rPr>
              <a:t>reaction.</a:t>
            </a:r>
          </a:p>
          <a:p>
            <a:pPr algn="l" rtl="0">
              <a:buFont typeface="Wingdings" pitchFamily="2" charset="2"/>
              <a:buChar char="v"/>
            </a:pPr>
            <a:endParaRPr lang="en-US" sz="2800" b="1" dirty="0" smtClean="0">
              <a:latin typeface="Times-Roman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800" b="1" dirty="0" smtClean="0">
                <a:latin typeface="Times-Roman"/>
              </a:rPr>
              <a:t>Uses</a:t>
            </a:r>
            <a:r>
              <a:rPr lang="en-US" sz="3200" b="1" dirty="0" smtClean="0">
                <a:latin typeface="Times-Roman"/>
              </a:rPr>
              <a:t> </a:t>
            </a:r>
          </a:p>
          <a:p>
            <a:pPr lvl="2" algn="l" rtl="0">
              <a:buFont typeface="Wingdings" pitchFamily="2" charset="2"/>
              <a:buChar char="v"/>
            </a:pPr>
            <a:r>
              <a:rPr lang="en-US" sz="2400" dirty="0">
                <a:latin typeface="Times-Roman"/>
              </a:rPr>
              <a:t>Several targets can be analyzed in one </a:t>
            </a:r>
            <a:r>
              <a:rPr lang="en-US" sz="2400" dirty="0" smtClean="0">
                <a:latin typeface="Times-Roman"/>
              </a:rPr>
              <a:t>specimen.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02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8433"/>
            <a:ext cx="8574156" cy="591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1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B. Nested PCR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Times-Roman"/>
              </a:rPr>
              <a:t>Two </a:t>
            </a:r>
            <a:r>
              <a:rPr lang="en-US" dirty="0">
                <a:latin typeface="Times-Roman"/>
              </a:rPr>
              <a:t>pairs of </a:t>
            </a:r>
            <a:r>
              <a:rPr lang="en-US" dirty="0" smtClean="0">
                <a:latin typeface="Times-Roman"/>
              </a:rPr>
              <a:t>primers are used in this type. </a:t>
            </a:r>
          </a:p>
          <a:p>
            <a:pPr algn="l" rtl="0"/>
            <a:endParaRPr lang="en-US" dirty="0" smtClean="0">
              <a:latin typeface="Times-Roman"/>
            </a:endParaRPr>
          </a:p>
          <a:p>
            <a:pPr lvl="1" algn="l" rtl="0"/>
            <a:r>
              <a:rPr lang="en-US" sz="2000" dirty="0" smtClean="0">
                <a:latin typeface="Times-Roman"/>
              </a:rPr>
              <a:t>The </a:t>
            </a:r>
            <a:r>
              <a:rPr lang="en-US" sz="2000" dirty="0">
                <a:latin typeface="Times-Roman"/>
              </a:rPr>
              <a:t>first </a:t>
            </a:r>
            <a:r>
              <a:rPr lang="en-US" sz="2000" dirty="0" smtClean="0">
                <a:latin typeface="Times-Roman"/>
              </a:rPr>
              <a:t>primers set  </a:t>
            </a:r>
            <a:r>
              <a:rPr lang="en-US" sz="2000" dirty="0">
                <a:latin typeface="Times-Roman"/>
              </a:rPr>
              <a:t>(“</a:t>
            </a:r>
            <a:r>
              <a:rPr lang="en-US" sz="2000" dirty="0" smtClean="0">
                <a:latin typeface="Times-Roman"/>
              </a:rPr>
              <a:t>outer primers</a:t>
            </a:r>
            <a:r>
              <a:rPr lang="en-US" sz="2000" dirty="0">
                <a:latin typeface="Times-Roman"/>
              </a:rPr>
              <a:t>”)</a:t>
            </a:r>
            <a:endParaRPr lang="en-US" sz="2000" dirty="0" smtClean="0">
              <a:latin typeface="Times-Roman"/>
            </a:endParaRPr>
          </a:p>
          <a:p>
            <a:pPr algn="l" rtl="0"/>
            <a:endParaRPr lang="en-US" sz="3200" dirty="0" smtClean="0">
              <a:latin typeface="Times-Roman"/>
            </a:endParaRPr>
          </a:p>
          <a:p>
            <a:pPr lvl="1" algn="l" rtl="0"/>
            <a:r>
              <a:rPr lang="en-US" sz="2000" dirty="0" smtClean="0">
                <a:latin typeface="Times-Roman"/>
              </a:rPr>
              <a:t>second primer set </a:t>
            </a:r>
            <a:r>
              <a:rPr lang="en-US" sz="2000" dirty="0">
                <a:latin typeface="Times-Roman"/>
              </a:rPr>
              <a:t>(“inner primers”)</a:t>
            </a:r>
            <a:endParaRPr lang="en-US" sz="2000" dirty="0" smtClean="0">
              <a:latin typeface="Times-Roman"/>
            </a:endParaRPr>
          </a:p>
          <a:p>
            <a:pPr algn="l" rtl="0"/>
            <a:endParaRPr lang="en-US" dirty="0" smtClean="0">
              <a:latin typeface="Times-Roman"/>
            </a:endParaRPr>
          </a:p>
          <a:p>
            <a:pPr algn="l" rtl="0"/>
            <a:r>
              <a:rPr lang="en-US" b="1" dirty="0" smtClean="0">
                <a:latin typeface="Times-Roman"/>
              </a:rPr>
              <a:t>Uses </a:t>
            </a:r>
            <a:endParaRPr lang="en-US" b="1" dirty="0">
              <a:latin typeface="Times-Roman"/>
            </a:endParaRPr>
          </a:p>
          <a:p>
            <a:pPr algn="l" rtl="0"/>
            <a:r>
              <a:rPr lang="en-US" dirty="0" smtClean="0">
                <a:latin typeface="Times-Roman"/>
              </a:rPr>
              <a:t>to improve </a:t>
            </a:r>
            <a:r>
              <a:rPr lang="en-US" dirty="0" err="1" smtClean="0">
                <a:latin typeface="Times-Roman"/>
              </a:rPr>
              <a:t>amplicon</a:t>
            </a:r>
            <a:r>
              <a:rPr lang="en-US" dirty="0" smtClean="0">
                <a:latin typeface="Times-Roman"/>
              </a:rPr>
              <a:t> </a:t>
            </a:r>
            <a:r>
              <a:rPr lang="en-US" dirty="0">
                <a:latin typeface="Times-Roman"/>
              </a:rPr>
              <a:t>yield and specificity</a:t>
            </a:r>
            <a:r>
              <a:rPr lang="en-US" dirty="0" smtClean="0">
                <a:latin typeface="Times-Roman"/>
              </a:rPr>
              <a:t>.</a:t>
            </a:r>
          </a:p>
          <a:p>
            <a:pPr algn="l" rtl="0"/>
            <a:r>
              <a:rPr lang="en-US" dirty="0">
                <a:latin typeface="Times-Roman"/>
              </a:rPr>
              <a:t>Detection of pathogens that occur with very few amount. </a:t>
            </a:r>
          </a:p>
        </p:txBody>
      </p:sp>
    </p:spTree>
    <p:extLst>
      <p:ext uri="{BB962C8B-B14F-4D97-AF65-F5344CB8AC3E}">
        <p14:creationId xmlns:p14="http://schemas.microsoft.com/office/powerpoint/2010/main" val="32823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328" r="4328" b="3542"/>
          <a:stretch/>
        </p:blipFill>
        <p:spPr bwMode="auto">
          <a:xfrm>
            <a:off x="762000" y="152400"/>
            <a:ext cx="7620000" cy="652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3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sz="4400" dirty="0" smtClean="0"/>
              <a:t>C. Revers transcription PCR </a:t>
            </a:r>
            <a:endParaRPr lang="ar-IQ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Revers transcriptase enzyme. </a:t>
            </a:r>
          </a:p>
          <a:p>
            <a:pPr algn="l" rtl="0">
              <a:buFont typeface="Wingdings" pitchFamily="2" charset="2"/>
              <a:buChar char="v"/>
            </a:pPr>
            <a:endParaRPr lang="en-US" dirty="0"/>
          </a:p>
          <a:p>
            <a:pPr algn="l" rtl="0">
              <a:buFont typeface="Wingdings" pitchFamily="2" charset="2"/>
              <a:buChar char="v"/>
            </a:pP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endParaRPr lang="en-US" dirty="0"/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/>
              <a:t>Uses: 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sz="2400" dirty="0"/>
              <a:t>Detection of RNA virus like (HCV).</a:t>
            </a:r>
          </a:p>
          <a:p>
            <a:pPr lvl="2" algn="l" rtl="0">
              <a:buFont typeface="Wingdings" pitchFamily="2" charset="2"/>
              <a:buChar char="v"/>
            </a:pPr>
            <a:endParaRPr lang="en-US" sz="2400" dirty="0" smtClean="0"/>
          </a:p>
          <a:p>
            <a:pPr lvl="2" algn="l" rtl="0">
              <a:buFont typeface="Wingdings" pitchFamily="2" charset="2"/>
              <a:buChar char="v"/>
            </a:pPr>
            <a:r>
              <a:rPr lang="en-US" sz="2400" dirty="0" smtClean="0"/>
              <a:t>Detection </a:t>
            </a:r>
            <a:r>
              <a:rPr lang="en-US" sz="2400" dirty="0"/>
              <a:t>of other M.O. through targeting of </a:t>
            </a:r>
            <a:endParaRPr lang="en-US" sz="2400" dirty="0" smtClean="0"/>
          </a:p>
          <a:p>
            <a:pPr marL="914400" lvl="2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their Ribosomal </a:t>
            </a:r>
            <a:r>
              <a:rPr lang="en-US" sz="2400" dirty="0"/>
              <a:t>RNA.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6882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8040"/>
      </a:dk2>
      <a:lt2>
        <a:srgbClr val="FFFFFF"/>
      </a:lt2>
      <a:accent1>
        <a:srgbClr val="006462"/>
      </a:accent1>
      <a:accent2>
        <a:srgbClr val="6D6FC7"/>
      </a:accent2>
      <a:accent3>
        <a:srgbClr val="AAC0AF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1682</TotalTime>
  <Words>308</Words>
  <Application>Microsoft Office PowerPoint</Application>
  <PresentationFormat>On-screen Show (4:3)</PresentationFormat>
  <Paragraphs>90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Executive</vt:lpstr>
      <vt:lpstr>Blank Presentation</vt:lpstr>
      <vt:lpstr>Types of PCR and  its Uses </vt:lpstr>
      <vt:lpstr>Types of PCR </vt:lpstr>
      <vt:lpstr>1. Variants of conventional PCR </vt:lpstr>
      <vt:lpstr>PowerPoint Presentation</vt:lpstr>
      <vt:lpstr>A. Multiplex PCR </vt:lpstr>
      <vt:lpstr>PowerPoint Presentation</vt:lpstr>
      <vt:lpstr>B. Nested PCR </vt:lpstr>
      <vt:lpstr>PowerPoint Presentation</vt:lpstr>
      <vt:lpstr>C. Revers transcription PCR </vt:lpstr>
      <vt:lpstr>PowerPoint Presentation</vt:lpstr>
      <vt:lpstr>D. Methylation-specific PCR</vt:lpstr>
      <vt:lpstr>E. Hot start PCR </vt:lpstr>
      <vt:lpstr>2. Real time PCR </vt:lpstr>
      <vt:lpstr>Real time PCR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Dr.Mukhallad</dc:creator>
  <cp:lastModifiedBy>Maher Fattouh</cp:lastModifiedBy>
  <cp:revision>19</cp:revision>
  <dcterms:created xsi:type="dcterms:W3CDTF">2006-08-16T00:00:00Z</dcterms:created>
  <dcterms:modified xsi:type="dcterms:W3CDTF">2019-04-11T07:44:13Z</dcterms:modified>
</cp:coreProperties>
</file>