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1D8BD707-D9CF-40AE-B4C6-C98DA3205C09}" type="datetimeFigureOut">
              <a:rPr lang="en-US" smtClean="0"/>
              <a:pPr/>
              <a:t>8/13/2021</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8/13/2021</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1D8BD707-D9CF-40AE-B4C6-C98DA3205C09}" type="datetimeFigureOut">
              <a:rPr lang="en-US" smtClean="0"/>
              <a:pPr/>
              <a:t>8/13/2021</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1D8BD707-D9CF-40AE-B4C6-C98DA3205C09}" type="datetimeFigureOut">
              <a:rPr lang="en-US" smtClean="0"/>
              <a:pPr/>
              <a:t>8/13/2021</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8/13/2021</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1D8BD707-D9CF-40AE-B4C6-C98DA3205C09}" type="datetimeFigureOut">
              <a:rPr lang="en-US" smtClean="0"/>
              <a:pPr/>
              <a:t>8/13/2021</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1D8BD707-D9CF-40AE-B4C6-C98DA3205C09}" type="datetimeFigureOut">
              <a:rPr lang="en-US" smtClean="0"/>
              <a:pPr/>
              <a:t>8/13/2021</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timing>
    <p:tnLst>
      <p:par>
        <p:cTn id="1" dur="indefinite" restart="never" nodeType="tmRoot"/>
      </p:par>
    </p:tnLst>
  </p:timing>
  <p:txStyles>
    <p:titleStyle>
      <a:lvl1pPr algn="r" defTabSz="914400" rtl="1"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r" defTabSz="914400" rtl="1"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r" defTabSz="914400" rtl="1"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emf"/><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4.pn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شعار كلية الهندسة جامعة ميس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26" y="92011"/>
            <a:ext cx="1956774" cy="18129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Image result for ‫شعار جامعة ميس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98489"/>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p -g6\Documents\22"/>
          <p:cNvPicPr/>
          <p:nvPr/>
        </p:nvPicPr>
        <p:blipFill>
          <a:blip r:embed="rId4" cstate="print"/>
          <a:srcRect/>
          <a:stretch>
            <a:fillRect/>
          </a:stretch>
        </p:blipFill>
        <p:spPr bwMode="auto">
          <a:xfrm>
            <a:off x="3505200" y="228600"/>
            <a:ext cx="1752600" cy="1528167"/>
          </a:xfrm>
          <a:prstGeom prst="rect">
            <a:avLst/>
          </a:prstGeom>
          <a:noFill/>
          <a:ln w="9525">
            <a:noFill/>
            <a:miter lim="800000"/>
            <a:headEnd/>
            <a:tailEnd/>
          </a:ln>
        </p:spPr>
      </p:pic>
      <p:sp>
        <p:nvSpPr>
          <p:cNvPr id="5" name="TextBox 4"/>
          <p:cNvSpPr txBox="1"/>
          <p:nvPr/>
        </p:nvSpPr>
        <p:spPr>
          <a:xfrm>
            <a:off x="914400" y="1905000"/>
            <a:ext cx="6858000" cy="5016758"/>
          </a:xfrm>
          <a:prstGeom prst="rect">
            <a:avLst/>
          </a:prstGeom>
          <a:noFill/>
        </p:spPr>
        <p:txBody>
          <a:bodyPr wrap="square" rtlCol="1">
            <a:spAutoFit/>
          </a:bodyPr>
          <a:lstStyle/>
          <a:p>
            <a:pPr algn="ctr"/>
            <a:r>
              <a:rPr lang="ar-SA" sz="3200" b="1" dirty="0" smtClean="0"/>
              <a:t>جامعة ميسان/ كلية الهندسة</a:t>
            </a:r>
          </a:p>
          <a:p>
            <a:pPr algn="ctr"/>
            <a:r>
              <a:rPr lang="ar-SA" sz="3200" b="1" dirty="0" smtClean="0"/>
              <a:t>قسم الهندسة الكهربائية</a:t>
            </a:r>
          </a:p>
          <a:p>
            <a:pPr algn="ctr"/>
            <a:r>
              <a:rPr lang="ar-SA" sz="3200" b="1" dirty="0" smtClean="0"/>
              <a:t>يقدم</a:t>
            </a:r>
          </a:p>
          <a:p>
            <a:pPr algn="ctr"/>
            <a:r>
              <a:rPr lang="ar-SA" sz="3200" b="1" dirty="0" smtClean="0"/>
              <a:t>دورة في حماية نظام القدرة الكهربائية</a:t>
            </a:r>
          </a:p>
          <a:p>
            <a:pPr algn="ctr"/>
            <a:r>
              <a:rPr lang="en-US" sz="3200" b="1" dirty="0"/>
              <a:t>  </a:t>
            </a:r>
            <a:r>
              <a:rPr lang="en-US" sz="3200" b="1" dirty="0" smtClean="0"/>
              <a:t> </a:t>
            </a:r>
            <a:r>
              <a:rPr lang="ar-SA" sz="3200" b="1" dirty="0" smtClean="0"/>
              <a:t>للفترة من 24- 26/ 8 /2021</a:t>
            </a:r>
          </a:p>
          <a:p>
            <a:pPr algn="ctr"/>
            <a:r>
              <a:rPr lang="ar-IQ" sz="3200" b="1" dirty="0" smtClean="0"/>
              <a:t>تقديم</a:t>
            </a:r>
          </a:p>
          <a:p>
            <a:pPr algn="ctr"/>
            <a:r>
              <a:rPr lang="ar-IQ" sz="3200" b="1" dirty="0" smtClean="0"/>
              <a:t>ا.م.د. احمد ريسان حسين</a:t>
            </a:r>
          </a:p>
          <a:p>
            <a:pPr algn="ctr"/>
            <a:r>
              <a:rPr lang="ar-IQ" sz="3200" b="1" dirty="0" smtClean="0"/>
              <a:t>م.م. هشام داود سلمان</a:t>
            </a:r>
          </a:p>
          <a:p>
            <a:pPr algn="ctr"/>
            <a:r>
              <a:rPr lang="ar-IQ" sz="3200" b="1" dirty="0" smtClean="0"/>
              <a:t>م.م. محمد حسن لازم </a:t>
            </a:r>
            <a:endParaRPr lang="ar-IQ" sz="3200" b="1" dirty="0"/>
          </a:p>
        </p:txBody>
      </p:sp>
    </p:spTree>
    <p:extLst>
      <p:ext uri="{BB962C8B-B14F-4D97-AF65-F5344CB8AC3E}">
        <p14:creationId xmlns:p14="http://schemas.microsoft.com/office/powerpoint/2010/main" val="185066471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wer system protection - Wikiw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841" y="1524000"/>
            <a:ext cx="2798759" cy="457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wer transformer protection relaying (overcurrent, restricted earth fault  &amp;amp; differential) | 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1524000"/>
            <a:ext cx="5638801"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353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09600" y="533400"/>
            <a:ext cx="7924800" cy="5029200"/>
            <a:chOff x="609600" y="1981200"/>
            <a:chExt cx="7924800" cy="3581400"/>
          </a:xfrm>
        </p:grpSpPr>
        <p:sp>
          <p:nvSpPr>
            <p:cNvPr id="3" name="Horizontal Scroll 2"/>
            <p:cNvSpPr/>
            <p:nvPr/>
          </p:nvSpPr>
          <p:spPr>
            <a:xfrm>
              <a:off x="2801144" y="1981200"/>
              <a:ext cx="3371056" cy="685800"/>
            </a:xfrm>
            <a:prstGeom prst="horizontalScroll">
              <a:avLst>
                <a:gd name="adj" fmla="val 17942"/>
              </a:avLst>
            </a:prstGeom>
            <a:gradFill rotWithShape="1">
              <a:gsLst>
                <a:gs pos="0">
                  <a:srgbClr val="A19574">
                    <a:tint val="30000"/>
                    <a:satMod val="250000"/>
                  </a:srgbClr>
                </a:gs>
                <a:gs pos="72000">
                  <a:srgbClr val="A19574">
                    <a:tint val="75000"/>
                    <a:satMod val="210000"/>
                  </a:srgbClr>
                </a:gs>
                <a:gs pos="100000">
                  <a:srgbClr val="A19574">
                    <a:tint val="85000"/>
                    <a:satMod val="210000"/>
                  </a:srgbClr>
                </a:gs>
              </a:gsLst>
              <a:lin ang="5400000" scaled="1"/>
            </a:gradFill>
            <a:ln w="10000" cap="flat" cmpd="sng" algn="ctr">
              <a:solidFill>
                <a:srgbClr val="A19574"/>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cs typeface="+mn-cs"/>
                </a:rPr>
                <a:t>Evolution of Relays</a:t>
              </a:r>
              <a:endParaRPr kumimoji="0" lang="ar-IQ" sz="2400" b="0"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sp>
          <p:nvSpPr>
            <p:cNvPr id="4" name="Oval 3"/>
            <p:cNvSpPr/>
            <p:nvPr/>
          </p:nvSpPr>
          <p:spPr>
            <a:xfrm>
              <a:off x="609600" y="3962400"/>
              <a:ext cx="2286000" cy="1600200"/>
            </a:xfrm>
            <a:prstGeom prst="ellipse">
              <a:avLst/>
            </a:prstGeom>
            <a:solidFill>
              <a:sysClr val="window" lastClr="FFFFFF"/>
            </a:solidFill>
            <a:ln w="25400" cap="flat" cmpd="sng" algn="ctr">
              <a:solidFill>
                <a:sysClr val="windowText" lastClr="00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mn-cs"/>
                </a:rPr>
                <a:t>Electromechanical Relays</a:t>
              </a:r>
              <a:endParaRPr kumimoji="0" lang="ar-IQ" sz="2000" b="0"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sp>
          <p:nvSpPr>
            <p:cNvPr id="5" name="Oval 4"/>
            <p:cNvSpPr/>
            <p:nvPr/>
          </p:nvSpPr>
          <p:spPr>
            <a:xfrm>
              <a:off x="3352800" y="3962400"/>
              <a:ext cx="2362200" cy="1600200"/>
            </a:xfrm>
            <a:prstGeom prst="ellipse">
              <a:avLst/>
            </a:prstGeom>
            <a:solidFill>
              <a:sysClr val="window" lastClr="FFFFFF"/>
            </a:solidFill>
            <a:ln w="25400" cap="flat" cmpd="sng" algn="ctr">
              <a:solidFill>
                <a:srgbClr val="A5644E"/>
              </a:solidFill>
              <a:prstDash val="solid"/>
            </a:ln>
            <a:effectLst/>
          </p:spPr>
          <p:txBody>
            <a:bodyPr rtlCol="1" anchor="ct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Solid State Relays</a:t>
              </a:r>
              <a:endParaRPr kumimoji="0" lang="en-US" sz="20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6" name="Oval 5"/>
            <p:cNvSpPr/>
            <p:nvPr/>
          </p:nvSpPr>
          <p:spPr>
            <a:xfrm>
              <a:off x="6248400" y="3962400"/>
              <a:ext cx="2286000" cy="1600200"/>
            </a:xfrm>
            <a:prstGeom prst="ellipse">
              <a:avLst/>
            </a:prstGeom>
            <a:solidFill>
              <a:sysClr val="window" lastClr="FFFFFF"/>
            </a:solidFill>
            <a:ln w="25400" cap="flat" cmpd="sng" algn="ctr">
              <a:solidFill>
                <a:srgbClr val="C17529"/>
              </a:solidFill>
              <a:prstDash val="solid"/>
            </a:ln>
            <a:effectLst/>
          </p:spPr>
          <p:txBody>
            <a:bodyPr rtlCol="1" anchor="ct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Numerical Relays</a:t>
              </a:r>
              <a:endParaRPr kumimoji="0" lang="en-US" sz="2000" b="0" i="0" u="none" strike="noStrike" kern="0" cap="none" spc="0" normalizeH="0" baseline="0" noProof="0" dirty="0">
                <a:ln>
                  <a:noFill/>
                </a:ln>
                <a:solidFill>
                  <a:sysClr val="windowText" lastClr="000000"/>
                </a:solidFill>
                <a:effectLst/>
                <a:uLnTx/>
                <a:uFillTx/>
                <a:latin typeface="Calibri"/>
                <a:ea typeface="Calibri"/>
                <a:cs typeface="Arial"/>
              </a:endParaRPr>
            </a:p>
          </p:txBody>
        </p:sp>
        <p:cxnSp>
          <p:nvCxnSpPr>
            <p:cNvPr id="7" name="Straight Arrow Connector 6"/>
            <p:cNvCxnSpPr>
              <a:endCxn id="4" idx="0"/>
            </p:cNvCxnSpPr>
            <p:nvPr/>
          </p:nvCxnSpPr>
          <p:spPr>
            <a:xfrm flipH="1">
              <a:off x="1752600" y="2667000"/>
              <a:ext cx="1048544" cy="1295400"/>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cxnSp>
          <p:nvCxnSpPr>
            <p:cNvPr id="8" name="Straight Arrow Connector 7"/>
            <p:cNvCxnSpPr>
              <a:stCxn id="3" idx="2"/>
              <a:endCxn id="5" idx="0"/>
            </p:cNvCxnSpPr>
            <p:nvPr/>
          </p:nvCxnSpPr>
          <p:spPr>
            <a:xfrm>
              <a:off x="4486672" y="2543954"/>
              <a:ext cx="47228" cy="1418446"/>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cxnSp>
          <p:nvCxnSpPr>
            <p:cNvPr id="9" name="Straight Arrow Connector 8"/>
            <p:cNvCxnSpPr>
              <a:endCxn id="6" idx="0"/>
            </p:cNvCxnSpPr>
            <p:nvPr/>
          </p:nvCxnSpPr>
          <p:spPr>
            <a:xfrm>
              <a:off x="5943600" y="2543954"/>
              <a:ext cx="1447800" cy="1418446"/>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grpSp>
    </p:spTree>
    <p:extLst>
      <p:ext uri="{BB962C8B-B14F-4D97-AF65-F5344CB8AC3E}">
        <p14:creationId xmlns:p14="http://schemas.microsoft.com/office/powerpoint/2010/main" val="32977614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lectromechanical Relay, Electro Mechanical Relay, इलेक्ट्रोमैकेनिकल रिले -  Atul Electronics, Thane | ID: 132858032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752600"/>
            <a:ext cx="3810000" cy="4191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50850" y="2081748"/>
            <a:ext cx="4883150" cy="378565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Times New Roman"/>
                <a:ea typeface="Calibri"/>
              </a:rPr>
              <a:t>When the principle of electromechanical </a:t>
            </a:r>
            <a:r>
              <a:rPr kumimoji="0" lang="en-US" sz="2400" b="0" i="0" u="none" strike="noStrike" kern="0" cap="none" spc="0" normalizeH="0" baseline="0" noProof="0" dirty="0" smtClean="0">
                <a:ln>
                  <a:noFill/>
                </a:ln>
                <a:solidFill>
                  <a:sysClr val="windowText" lastClr="000000"/>
                </a:solidFill>
                <a:effectLst/>
                <a:uLnTx/>
                <a:uFillTx/>
                <a:latin typeface="Times New Roman"/>
                <a:ea typeface="Calibri"/>
              </a:rPr>
              <a:t>energy conversion </a:t>
            </a:r>
            <a:r>
              <a:rPr kumimoji="0" lang="en-US" sz="2400" b="0" i="0" u="none" strike="noStrike" kern="0" cap="none" spc="0" normalizeH="0" baseline="0" noProof="0" dirty="0">
                <a:ln>
                  <a:noFill/>
                </a:ln>
                <a:solidFill>
                  <a:sysClr val="windowText" lastClr="000000"/>
                </a:solidFill>
                <a:effectLst/>
                <a:uLnTx/>
                <a:uFillTx/>
                <a:latin typeface="Times New Roman"/>
                <a:ea typeface="Calibri"/>
              </a:rPr>
              <a:t>is used for decision making, the relay is referred as an electromechanical relay. These relays represent the first generation of relays. Let us consider a simple example of an over current relay, which issues a trip signal if current in the apparatus is above a reference value</a:t>
            </a:r>
            <a:endParaRPr kumimoji="0" lang="ar-IQ" sz="2400" b="0" i="0" u="none" strike="noStrike" kern="0" cap="none" spc="0" normalizeH="0" baseline="0" noProof="0" dirty="0">
              <a:ln>
                <a:noFill/>
              </a:ln>
              <a:solidFill>
                <a:sysClr val="windowText" lastClr="000000"/>
              </a:solidFill>
              <a:effectLst/>
              <a:uLnTx/>
              <a:uFillTx/>
            </a:endParaRPr>
          </a:p>
        </p:txBody>
      </p:sp>
      <p:sp>
        <p:nvSpPr>
          <p:cNvPr id="2" name="Rectangle 1"/>
          <p:cNvSpPr/>
          <p:nvPr/>
        </p:nvSpPr>
        <p:spPr>
          <a:xfrm>
            <a:off x="1905000" y="467380"/>
            <a:ext cx="4132798" cy="523220"/>
          </a:xfrm>
          <a:prstGeom prst="rect">
            <a:avLst/>
          </a:prstGeom>
        </p:spPr>
        <p:txBody>
          <a:bodyPr wrap="none">
            <a:spAutoFit/>
          </a:bodyPr>
          <a:lstStyle/>
          <a:p>
            <a:pPr lvl="0"/>
            <a:r>
              <a:rPr lang="en-US" sz="2800" b="1" dirty="0">
                <a:solidFill>
                  <a:prstClr val="black"/>
                </a:solidFill>
                <a:latin typeface="Times New Roman"/>
                <a:ea typeface="Calibri"/>
              </a:rPr>
              <a:t>Electromechanical Relays</a:t>
            </a:r>
            <a:endParaRPr lang="ar-IQ" sz="2800" dirty="0">
              <a:solidFill>
                <a:prstClr val="black"/>
              </a:solidFill>
              <a:latin typeface="Franklin Gothic Book"/>
              <a:cs typeface="Tahoma"/>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52400" y="609600"/>
            <a:ext cx="8991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3210053"/>
            <a:ext cx="8534400" cy="3571747"/>
          </a:xfrm>
          <a:prstGeom prst="rect">
            <a:avLst/>
          </a:prstGeom>
        </p:spPr>
        <p:txBody>
          <a:bodyPr wrap="square">
            <a:spAutoFit/>
          </a:bodyPr>
          <a:lstStyle/>
          <a:p>
            <a:pPr algn="just">
              <a:lnSpc>
                <a:spcPct val="115000"/>
              </a:lnSpc>
            </a:pPr>
            <a:r>
              <a:rPr lang="en-US" sz="2200" dirty="0">
                <a:latin typeface="Times New Roman"/>
                <a:ea typeface="Calibri"/>
                <a:cs typeface="Arial"/>
              </a:rPr>
              <a:t>With the advent of transistors, operational amplifiers </a:t>
            </a:r>
            <a:r>
              <a:rPr lang="en-US" sz="2200" dirty="0" smtClean="0">
                <a:latin typeface="Times New Roman"/>
                <a:ea typeface="Calibri"/>
                <a:cs typeface="Arial"/>
              </a:rPr>
              <a:t>etc., </a:t>
            </a:r>
            <a:r>
              <a:rPr lang="en-US" sz="2200" dirty="0">
                <a:latin typeface="Times New Roman"/>
                <a:ea typeface="Calibri"/>
                <a:cs typeface="Arial"/>
              </a:rPr>
              <a:t>solid state relays were developed. They </a:t>
            </a:r>
            <a:r>
              <a:rPr lang="en-US" sz="2200" dirty="0" smtClean="0">
                <a:latin typeface="Times New Roman"/>
                <a:ea typeface="Calibri"/>
                <a:cs typeface="Arial"/>
              </a:rPr>
              <a:t>realize</a:t>
            </a:r>
            <a:r>
              <a:rPr lang="en-US" sz="2200" dirty="0" smtClean="0">
                <a:latin typeface="Calibri"/>
                <a:ea typeface="Calibri"/>
                <a:cs typeface="Arial"/>
              </a:rPr>
              <a:t> </a:t>
            </a:r>
            <a:r>
              <a:rPr lang="en-US" sz="2200" dirty="0" smtClean="0">
                <a:latin typeface="Times New Roman"/>
                <a:ea typeface="Calibri"/>
                <a:cs typeface="Arial"/>
              </a:rPr>
              <a:t>the </a:t>
            </a:r>
            <a:r>
              <a:rPr lang="en-US" sz="2200" dirty="0">
                <a:latin typeface="Times New Roman"/>
                <a:ea typeface="Calibri"/>
                <a:cs typeface="Arial"/>
              </a:rPr>
              <a:t>functionality through various operations like comparators etc. They provide more flexibility and </a:t>
            </a:r>
            <a:r>
              <a:rPr lang="en-US" sz="2200" dirty="0" smtClean="0">
                <a:latin typeface="Times New Roman"/>
                <a:ea typeface="Calibri"/>
                <a:cs typeface="Arial"/>
              </a:rPr>
              <a:t>have</a:t>
            </a:r>
            <a:r>
              <a:rPr lang="en-US" sz="2200" dirty="0" smtClean="0">
                <a:latin typeface="Calibri"/>
                <a:ea typeface="Calibri"/>
                <a:cs typeface="Arial"/>
              </a:rPr>
              <a:t> </a:t>
            </a:r>
            <a:r>
              <a:rPr lang="en-US" sz="2200" dirty="0" smtClean="0">
                <a:latin typeface="Times New Roman"/>
                <a:ea typeface="Calibri"/>
                <a:cs typeface="Arial"/>
              </a:rPr>
              <a:t>less </a:t>
            </a:r>
            <a:r>
              <a:rPr lang="en-US" sz="2200" dirty="0">
                <a:latin typeface="Times New Roman"/>
                <a:ea typeface="Calibri"/>
                <a:cs typeface="Arial"/>
              </a:rPr>
              <a:t>power consumption than their electromechanical counterpart. A major advantage with the solid </a:t>
            </a:r>
            <a:r>
              <a:rPr lang="en-US" sz="2200" dirty="0" smtClean="0">
                <a:latin typeface="Times New Roman"/>
                <a:ea typeface="Calibri"/>
                <a:cs typeface="Arial"/>
              </a:rPr>
              <a:t>state</a:t>
            </a:r>
            <a:r>
              <a:rPr lang="en-US" sz="2200" dirty="0" smtClean="0">
                <a:latin typeface="Calibri"/>
                <a:ea typeface="Calibri"/>
                <a:cs typeface="Arial"/>
              </a:rPr>
              <a:t> </a:t>
            </a:r>
            <a:r>
              <a:rPr lang="en-US" sz="2200" dirty="0" smtClean="0">
                <a:latin typeface="Times New Roman"/>
                <a:ea typeface="Calibri"/>
                <a:cs typeface="Arial"/>
              </a:rPr>
              <a:t>relays </a:t>
            </a:r>
            <a:r>
              <a:rPr lang="en-US" sz="2200" dirty="0">
                <a:latin typeface="Times New Roman"/>
                <a:ea typeface="Calibri"/>
                <a:cs typeface="Arial"/>
              </a:rPr>
              <a:t>is their ability to provide self-checking facility i.e. the relays can monitor their own health and </a:t>
            </a:r>
            <a:r>
              <a:rPr lang="en-US" sz="2200" dirty="0" smtClean="0">
                <a:latin typeface="Times New Roman"/>
                <a:ea typeface="Calibri"/>
                <a:cs typeface="Arial"/>
              </a:rPr>
              <a:t>raise</a:t>
            </a:r>
            <a:r>
              <a:rPr lang="en-US" sz="2200" dirty="0" smtClean="0">
                <a:latin typeface="Calibri"/>
                <a:ea typeface="Calibri"/>
                <a:cs typeface="Arial"/>
              </a:rPr>
              <a:t> </a:t>
            </a:r>
            <a:r>
              <a:rPr lang="en-US" sz="2200" dirty="0" smtClean="0">
                <a:latin typeface="Times New Roman"/>
                <a:ea typeface="Calibri"/>
                <a:cs typeface="Arial"/>
              </a:rPr>
              <a:t>a </a:t>
            </a:r>
            <a:r>
              <a:rPr lang="en-US" sz="2200" dirty="0">
                <a:latin typeface="Times New Roman"/>
                <a:ea typeface="Calibri"/>
                <a:cs typeface="Arial"/>
              </a:rPr>
              <a:t>flag or alarm if its own component fails. Some of the advantages of solid state relays are low </a:t>
            </a:r>
            <a:r>
              <a:rPr lang="en-US" sz="2200" dirty="0" smtClean="0">
                <a:latin typeface="Times New Roman"/>
                <a:ea typeface="Calibri"/>
                <a:cs typeface="Arial"/>
              </a:rPr>
              <a:t>burden,</a:t>
            </a:r>
            <a:r>
              <a:rPr lang="en-US" sz="2200" dirty="0" smtClean="0">
                <a:latin typeface="Calibri"/>
                <a:ea typeface="Calibri"/>
                <a:cs typeface="Arial"/>
              </a:rPr>
              <a:t> </a:t>
            </a:r>
            <a:r>
              <a:rPr lang="en-US" sz="2200" dirty="0" smtClean="0">
                <a:latin typeface="Times New Roman"/>
                <a:ea typeface="Calibri"/>
                <a:cs typeface="Arial"/>
              </a:rPr>
              <a:t>improved </a:t>
            </a:r>
            <a:r>
              <a:rPr lang="en-US" sz="2200" dirty="0">
                <a:latin typeface="Times New Roman"/>
                <a:ea typeface="Calibri"/>
                <a:cs typeface="Arial"/>
              </a:rPr>
              <a:t>dynamic performance characteristics, high seismic withstand capacity and reduced panel space.</a:t>
            </a:r>
            <a:endParaRPr lang="en-US" sz="2200" dirty="0">
              <a:effectLst/>
              <a:latin typeface="Calibri"/>
              <a:ea typeface="Calibri"/>
              <a:cs typeface="Arial"/>
            </a:endParaRPr>
          </a:p>
        </p:txBody>
      </p:sp>
      <p:sp>
        <p:nvSpPr>
          <p:cNvPr id="2" name="Rectangle 1"/>
          <p:cNvSpPr/>
          <p:nvPr/>
        </p:nvSpPr>
        <p:spPr>
          <a:xfrm>
            <a:off x="2578149" y="27233"/>
            <a:ext cx="2544286" cy="490199"/>
          </a:xfrm>
          <a:prstGeom prst="rect">
            <a:avLst/>
          </a:prstGeom>
        </p:spPr>
        <p:txBody>
          <a:bodyPr wrap="none">
            <a:spAutoFit/>
          </a:bodyPr>
          <a:lstStyle/>
          <a:p>
            <a:pPr lvl="0" algn="ctr">
              <a:lnSpc>
                <a:spcPct val="115000"/>
              </a:lnSpc>
              <a:defRPr/>
            </a:pPr>
            <a:r>
              <a:rPr lang="en-US" sz="2400" b="1" kern="0" dirty="0">
                <a:solidFill>
                  <a:sysClr val="windowText" lastClr="000000"/>
                </a:solidFill>
                <a:latin typeface="Times New Roman"/>
                <a:ea typeface="Calibri"/>
                <a:cs typeface="Arial"/>
              </a:rPr>
              <a:t>Solid State Relays</a:t>
            </a:r>
            <a:endParaRPr lang="en-US" sz="2400" b="1" kern="0" dirty="0">
              <a:solidFill>
                <a:sysClr val="windowText" lastClr="000000"/>
              </a:solidFill>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ntroduction and Architecture of Numerical Relay | Electrical Concep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849948"/>
            <a:ext cx="2971800" cy="273145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p:nvPr/>
        </p:nvPicPr>
        <p:blipFill>
          <a:blip r:embed="rId3">
            <a:lum contrast="40000"/>
            <a:extLst>
              <a:ext uri="{28A0092B-C50C-407E-A947-70E740481C1C}">
                <a14:useLocalDpi xmlns:a14="http://schemas.microsoft.com/office/drawing/2010/main" val="0"/>
              </a:ext>
            </a:extLst>
          </a:blip>
          <a:srcRect/>
          <a:stretch>
            <a:fillRect/>
          </a:stretch>
        </p:blipFill>
        <p:spPr bwMode="auto">
          <a:xfrm>
            <a:off x="228600" y="773748"/>
            <a:ext cx="5638800" cy="2807652"/>
          </a:xfrm>
          <a:prstGeom prst="rect">
            <a:avLst/>
          </a:prstGeom>
          <a:noFill/>
          <a:ln>
            <a:noFill/>
          </a:ln>
        </p:spPr>
      </p:pic>
      <p:sp>
        <p:nvSpPr>
          <p:cNvPr id="4" name="Rectangle 3"/>
          <p:cNvSpPr/>
          <p:nvPr/>
        </p:nvSpPr>
        <p:spPr>
          <a:xfrm>
            <a:off x="228600" y="3599390"/>
            <a:ext cx="8686800" cy="3182410"/>
          </a:xfrm>
          <a:prstGeom prst="rect">
            <a:avLst/>
          </a:prstGeom>
        </p:spPr>
        <p:txBody>
          <a:bodyPr wrap="square">
            <a:spAutoFit/>
          </a:bodyPr>
          <a:lstStyle/>
          <a:p>
            <a:pPr algn="just">
              <a:lnSpc>
                <a:spcPct val="115000"/>
              </a:lnSpc>
            </a:pPr>
            <a:r>
              <a:rPr lang="en-US" sz="2200" dirty="0">
                <a:latin typeface="Times New Roman"/>
                <a:ea typeface="Calibri"/>
                <a:cs typeface="Arial"/>
              </a:rPr>
              <a:t>The block diagram of a numerical relay is shown in fig 1.5. It involves analog to digital (A/D) conversion of analog voltage and currents obtained from secondary of CTs and VTs. These current and voltage samples are fed to the microprocessor or Digital Signal Processors (DSPs) where the protection algorithms or programs process the signals and decide whether a fault exists in the apparatus under consideration or not. In case, a fault is diagnosed, a trip decision is issued. Numerical relays provide maximum flexibility in defining relaying logic.</a:t>
            </a:r>
            <a:endParaRPr lang="en-US" sz="2200" dirty="0">
              <a:effectLst/>
              <a:latin typeface="Calibri"/>
              <a:ea typeface="Calibri"/>
              <a:cs typeface="Arial"/>
            </a:endParaRPr>
          </a:p>
        </p:txBody>
      </p:sp>
      <p:sp>
        <p:nvSpPr>
          <p:cNvPr id="2" name="Rectangle 1"/>
          <p:cNvSpPr/>
          <p:nvPr/>
        </p:nvSpPr>
        <p:spPr>
          <a:xfrm>
            <a:off x="2497941" y="152400"/>
            <a:ext cx="2517036" cy="490199"/>
          </a:xfrm>
          <a:prstGeom prst="rect">
            <a:avLst/>
          </a:prstGeom>
        </p:spPr>
        <p:txBody>
          <a:bodyPr wrap="none">
            <a:spAutoFit/>
          </a:bodyPr>
          <a:lstStyle/>
          <a:p>
            <a:pPr lvl="0" algn="ctr">
              <a:lnSpc>
                <a:spcPct val="115000"/>
              </a:lnSpc>
              <a:defRPr/>
            </a:pPr>
            <a:r>
              <a:rPr lang="en-US" sz="2400" b="1" kern="0" dirty="0">
                <a:solidFill>
                  <a:sysClr val="windowText" lastClr="000000"/>
                </a:solidFill>
                <a:latin typeface="Times New Roman"/>
                <a:ea typeface="Calibri"/>
                <a:cs typeface="Arial"/>
              </a:rPr>
              <a:t>Numerical Relays</a:t>
            </a:r>
            <a:endParaRPr lang="en-US" sz="2400" b="1" kern="0" dirty="0">
              <a:solidFill>
                <a:sysClr val="windowText" lastClr="000000"/>
              </a:solidFill>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04800"/>
            <a:ext cx="374500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rPr>
              <a:t>What is a Circuit Breaker?</a:t>
            </a:r>
            <a:endParaRPr kumimoji="0" lang="ar-IQ" sz="24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257629" y="990600"/>
            <a:ext cx="8534400" cy="3046988"/>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Times New Roman"/>
                <a:ea typeface="Calibri"/>
              </a:rPr>
              <a:t>A Circuit Breaker (CB) is basically a switch used to interrupt the flow of current. It opens on relay command. The relay command initiates mechanical separation of the contacts. It is a complex element because it has to handle large voltages (few to hundreds of </a:t>
            </a:r>
            <a:r>
              <a:rPr kumimoji="0" lang="en-US" sz="2400" b="0" i="0" u="none" strike="noStrike" kern="0" cap="none" spc="0" normalizeH="0" baseline="0" noProof="0" dirty="0" err="1">
                <a:ln>
                  <a:noFill/>
                </a:ln>
                <a:solidFill>
                  <a:sysClr val="windowText" lastClr="000000"/>
                </a:solidFill>
                <a:effectLst/>
                <a:uLnTx/>
                <a:uFillTx/>
                <a:latin typeface="Times New Roman"/>
                <a:ea typeface="Calibri"/>
              </a:rPr>
              <a:t>kV's</a:t>
            </a:r>
            <a:r>
              <a:rPr kumimoji="0" lang="en-US" sz="2400" b="0" i="0" u="none" strike="noStrike" kern="0" cap="none" spc="0" normalizeH="0" baseline="0" noProof="0" dirty="0">
                <a:ln>
                  <a:noFill/>
                </a:ln>
                <a:solidFill>
                  <a:sysClr val="windowText" lastClr="000000"/>
                </a:solidFill>
                <a:effectLst/>
                <a:uLnTx/>
                <a:uFillTx/>
                <a:latin typeface="Times New Roman"/>
                <a:ea typeface="Calibri"/>
              </a:rPr>
              <a:t>) and currents (in kA's). Interrupting capacity of the circuit breaker is therefore expressed in MVA. Power systems under fault behave more like inductive circuits. X/R ratio of lines is usually much greater than </a:t>
            </a:r>
            <a:r>
              <a:rPr kumimoji="0" lang="en-US" sz="2400" b="0" i="0" u="none" strike="noStrike" kern="0" cap="none" spc="0" normalizeH="0" baseline="0" noProof="0" dirty="0" smtClean="0">
                <a:ln>
                  <a:noFill/>
                </a:ln>
                <a:solidFill>
                  <a:sysClr val="windowText" lastClr="000000"/>
                </a:solidFill>
                <a:effectLst/>
                <a:uLnTx/>
                <a:uFillTx/>
                <a:latin typeface="Times New Roman"/>
                <a:ea typeface="Calibri"/>
              </a:rPr>
              <a:t>unity.</a:t>
            </a:r>
            <a:endParaRPr kumimoji="0" lang="ar-IQ" sz="2400" b="0" i="0" u="none" strike="noStrike" kern="0" cap="none" spc="0" normalizeH="0" baseline="0" noProof="0" dirty="0">
              <a:ln>
                <a:noFill/>
              </a:ln>
              <a:solidFill>
                <a:sysClr val="windowText" lastClr="000000"/>
              </a:solidFill>
              <a:effectLst/>
              <a:uLnTx/>
              <a:uFillTx/>
            </a:endParaRPr>
          </a:p>
        </p:txBody>
      </p:sp>
      <p:sp>
        <p:nvSpPr>
          <p:cNvPr id="4" name="Rectangle 3"/>
          <p:cNvSpPr/>
          <p:nvPr/>
        </p:nvSpPr>
        <p:spPr>
          <a:xfrm>
            <a:off x="228600" y="4227233"/>
            <a:ext cx="8839200" cy="193899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Times New Roman"/>
                <a:ea typeface="Calibri"/>
              </a:rPr>
              <a:t>Usually CB opening time lies in the 2-6 cycles range. CBs are categorized by </a:t>
            </a:r>
            <a:r>
              <a:rPr kumimoji="0" lang="en-US" sz="2400" b="0" i="0" u="none" strike="noStrike" kern="0" cap="none" spc="0" normalizeH="0" baseline="0" noProof="0" dirty="0" smtClean="0">
                <a:ln>
                  <a:noFill/>
                </a:ln>
                <a:solidFill>
                  <a:sysClr val="windowText" lastClr="000000"/>
                </a:solidFill>
                <a:effectLst/>
                <a:uLnTx/>
                <a:uFillTx/>
                <a:latin typeface="Times New Roman"/>
                <a:ea typeface="Calibri"/>
              </a:rPr>
              <a:t>the interrupting </a:t>
            </a:r>
            <a:r>
              <a:rPr kumimoji="0" lang="en-US" sz="2400" b="0" i="0" u="none" strike="noStrike" kern="0" cap="none" spc="0" normalizeH="0" baseline="0" noProof="0" dirty="0">
                <a:ln>
                  <a:noFill/>
                </a:ln>
                <a:solidFill>
                  <a:sysClr val="windowText" lastClr="000000"/>
                </a:solidFill>
                <a:effectLst/>
                <a:uLnTx/>
                <a:uFillTx/>
                <a:latin typeface="Times New Roman"/>
                <a:ea typeface="Calibri"/>
              </a:rPr>
              <a:t>medium used. Minimum oil, air blast, vacuum arc and SF6 CBs are some of the common examples. CB opening mechanism requires much larger power input than what logical element relay can provide. </a:t>
            </a:r>
            <a:endParaRPr kumimoji="0" lang="ar-IQ"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81000"/>
            <a:ext cx="6248400" cy="461665"/>
          </a:xfrm>
          <a:prstGeom prst="rect">
            <a:avLst/>
          </a:prstGeom>
        </p:spPr>
        <p:txBody>
          <a:bodyPr wrap="square">
            <a:spAutoFit/>
          </a:bodyPr>
          <a:lstStyle/>
          <a:p>
            <a:pPr lvl="0"/>
            <a:r>
              <a:rPr lang="en-US" sz="2400" b="1" dirty="0">
                <a:solidFill>
                  <a:prstClr val="black"/>
                </a:solidFill>
                <a:latin typeface="Times New Roman"/>
                <a:ea typeface="Calibri"/>
              </a:rPr>
              <a:t>Protection Paradigms - Apparatus Protection</a:t>
            </a:r>
            <a:endParaRPr lang="ar-IQ" sz="2400" dirty="0">
              <a:solidFill>
                <a:prstClr val="black"/>
              </a:solidFill>
              <a:latin typeface="Franklin Gothic Book"/>
              <a:cs typeface="Tahoma"/>
            </a:endParaRPr>
          </a:p>
        </p:txBody>
      </p:sp>
      <p:pic>
        <p:nvPicPr>
          <p:cNvPr id="3" name="Picture 2"/>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609601" y="1066800"/>
            <a:ext cx="7924800" cy="1752600"/>
          </a:xfrm>
          <a:prstGeom prst="rect">
            <a:avLst/>
          </a:prstGeom>
          <a:noFill/>
          <a:ln>
            <a:noFill/>
          </a:ln>
        </p:spPr>
      </p:pic>
      <p:sp>
        <p:nvSpPr>
          <p:cNvPr id="4" name="Rectangle 3"/>
          <p:cNvSpPr/>
          <p:nvPr/>
        </p:nvSpPr>
        <p:spPr>
          <a:xfrm>
            <a:off x="190501" y="3048000"/>
            <a:ext cx="8763000" cy="3571747"/>
          </a:xfrm>
          <a:prstGeom prst="rect">
            <a:avLst/>
          </a:prstGeom>
        </p:spPr>
        <p:txBody>
          <a:bodyPr wrap="square">
            <a:spAutoFit/>
          </a:bodyPr>
          <a:lstStyle/>
          <a:p>
            <a:pPr>
              <a:lnSpc>
                <a:spcPct val="115000"/>
              </a:lnSpc>
            </a:pPr>
            <a:r>
              <a:rPr lang="en-US" sz="2200" dirty="0">
                <a:latin typeface="Times New Roman"/>
                <a:ea typeface="Calibri"/>
                <a:cs typeface="Arial"/>
              </a:rPr>
              <a:t>a radial distribution system with a single source. The fault current is fed from only one </a:t>
            </a:r>
            <a:r>
              <a:rPr lang="en-US" sz="2200" dirty="0" smtClean="0">
                <a:latin typeface="Times New Roman"/>
                <a:ea typeface="Calibri"/>
                <a:cs typeface="Arial"/>
              </a:rPr>
              <a:t>end</a:t>
            </a:r>
            <a:r>
              <a:rPr lang="en-US" sz="2200" dirty="0" smtClean="0">
                <a:latin typeface="Calibri"/>
                <a:ea typeface="Calibri"/>
                <a:cs typeface="Arial"/>
              </a:rPr>
              <a:t> </a:t>
            </a:r>
            <a:r>
              <a:rPr lang="en-US" sz="2200" dirty="0" smtClean="0">
                <a:latin typeface="Times New Roman"/>
                <a:ea typeface="Calibri"/>
                <a:cs typeface="Arial"/>
              </a:rPr>
              <a:t>of </a:t>
            </a:r>
            <a:r>
              <a:rPr lang="en-US" sz="2200" dirty="0">
                <a:latin typeface="Times New Roman"/>
                <a:ea typeface="Calibri"/>
                <a:cs typeface="Arial"/>
              </a:rPr>
              <a:t>the feeder. For this system it can be observed that:</a:t>
            </a:r>
            <a:endParaRPr lang="en-US" sz="2200" dirty="0">
              <a:latin typeface="Calibri"/>
              <a:ea typeface="Calibri"/>
              <a:cs typeface="Arial"/>
            </a:endParaRPr>
          </a:p>
          <a:p>
            <a:pPr marL="342900" lvl="0" indent="-342900" algn="just">
              <a:lnSpc>
                <a:spcPct val="115000"/>
              </a:lnSpc>
              <a:buFont typeface="Symbol"/>
              <a:buChar char=""/>
            </a:pPr>
            <a:r>
              <a:rPr lang="en-US" sz="2200" dirty="0">
                <a:latin typeface="Times New Roman"/>
                <a:ea typeface="Calibri"/>
                <a:cs typeface="Arial"/>
              </a:rPr>
              <a:t>To relay R</a:t>
            </a:r>
            <a:r>
              <a:rPr lang="en-US" sz="2200" baseline="-25000" dirty="0">
                <a:latin typeface="Times New Roman"/>
                <a:ea typeface="Calibri"/>
                <a:cs typeface="Arial"/>
              </a:rPr>
              <a:t>1</a:t>
            </a:r>
            <a:r>
              <a:rPr lang="en-US" sz="2200" dirty="0">
                <a:latin typeface="Times New Roman"/>
                <a:ea typeface="Calibri"/>
                <a:cs typeface="Arial"/>
              </a:rPr>
              <a:t>, both downstream faults F</a:t>
            </a:r>
            <a:r>
              <a:rPr lang="en-US" sz="2200" baseline="-25000" dirty="0">
                <a:latin typeface="Times New Roman"/>
                <a:ea typeface="Calibri"/>
                <a:cs typeface="Arial"/>
              </a:rPr>
              <a:t>1</a:t>
            </a:r>
            <a:r>
              <a:rPr lang="en-US" sz="2200" dirty="0">
                <a:latin typeface="Times New Roman"/>
                <a:ea typeface="Calibri"/>
                <a:cs typeface="Arial"/>
              </a:rPr>
              <a:t> and F</a:t>
            </a:r>
            <a:r>
              <a:rPr lang="en-US" sz="2200" baseline="-25000" dirty="0">
                <a:latin typeface="Times New Roman"/>
                <a:ea typeface="Calibri"/>
                <a:cs typeface="Arial"/>
              </a:rPr>
              <a:t>2</a:t>
            </a:r>
            <a:r>
              <a:rPr lang="en-US" sz="2200" dirty="0">
                <a:latin typeface="Times New Roman"/>
                <a:ea typeface="Calibri"/>
                <a:cs typeface="Arial"/>
              </a:rPr>
              <a:t> are visible i.e. I</a:t>
            </a:r>
            <a:r>
              <a:rPr lang="en-US" sz="2200" baseline="-25000" dirty="0">
                <a:latin typeface="Times New Roman"/>
                <a:ea typeface="Calibri"/>
                <a:cs typeface="Arial"/>
              </a:rPr>
              <a:t>F1</a:t>
            </a:r>
            <a:r>
              <a:rPr lang="en-US" sz="2200" dirty="0">
                <a:latin typeface="Times New Roman"/>
                <a:ea typeface="Calibri"/>
                <a:cs typeface="Arial"/>
              </a:rPr>
              <a:t> as well as I</a:t>
            </a:r>
            <a:r>
              <a:rPr lang="en-US" sz="2200" baseline="-25000" dirty="0">
                <a:latin typeface="Times New Roman"/>
                <a:ea typeface="Calibri"/>
                <a:cs typeface="Arial"/>
              </a:rPr>
              <a:t>F2</a:t>
            </a:r>
            <a:r>
              <a:rPr lang="en-US" sz="2200" dirty="0">
                <a:latin typeface="Times New Roman"/>
                <a:ea typeface="Calibri"/>
                <a:cs typeface="Arial"/>
              </a:rPr>
              <a:t> pass through CT of R</a:t>
            </a:r>
            <a:r>
              <a:rPr lang="en-US" sz="2200" baseline="-25000" dirty="0">
                <a:latin typeface="Times New Roman"/>
                <a:ea typeface="Calibri"/>
                <a:cs typeface="Arial"/>
              </a:rPr>
              <a:t>1</a:t>
            </a:r>
            <a:r>
              <a:rPr lang="en-US" sz="2200" dirty="0">
                <a:latin typeface="Times New Roman"/>
                <a:ea typeface="Calibri"/>
                <a:cs typeface="Arial"/>
              </a:rPr>
              <a:t>.</a:t>
            </a:r>
            <a:endParaRPr lang="en-US" sz="2200" dirty="0">
              <a:latin typeface="Calibri"/>
              <a:ea typeface="Calibri"/>
              <a:cs typeface="Arial"/>
            </a:endParaRPr>
          </a:p>
          <a:p>
            <a:pPr marL="342900" lvl="0" indent="-342900" algn="just">
              <a:lnSpc>
                <a:spcPct val="115000"/>
              </a:lnSpc>
              <a:buFont typeface="Symbol"/>
              <a:buChar char=""/>
            </a:pPr>
            <a:r>
              <a:rPr lang="en-US" sz="2200" dirty="0">
                <a:latin typeface="Times New Roman"/>
                <a:ea typeface="Calibri"/>
                <a:cs typeface="Arial"/>
              </a:rPr>
              <a:t>To relay R</a:t>
            </a:r>
            <a:r>
              <a:rPr lang="en-US" sz="2200" baseline="-25000" dirty="0">
                <a:latin typeface="Times New Roman"/>
                <a:ea typeface="Calibri"/>
                <a:cs typeface="Arial"/>
              </a:rPr>
              <a:t>2</a:t>
            </a:r>
            <a:r>
              <a:rPr lang="en-US" sz="2200" dirty="0">
                <a:latin typeface="Times New Roman"/>
                <a:ea typeface="Calibri"/>
                <a:cs typeface="Arial"/>
              </a:rPr>
              <a:t>, fault F</a:t>
            </a:r>
            <a:r>
              <a:rPr lang="en-US" sz="2200" baseline="-25000" dirty="0">
                <a:latin typeface="Times New Roman"/>
                <a:ea typeface="Calibri"/>
                <a:cs typeface="Arial"/>
              </a:rPr>
              <a:t>1</a:t>
            </a:r>
            <a:r>
              <a:rPr lang="en-US" sz="2200" dirty="0">
                <a:latin typeface="Times New Roman"/>
                <a:ea typeface="Calibri"/>
                <a:cs typeface="Arial"/>
              </a:rPr>
              <a:t>, an upstream fault is not seen, only F</a:t>
            </a:r>
            <a:r>
              <a:rPr lang="en-US" sz="2200" baseline="-25000" dirty="0">
                <a:latin typeface="Times New Roman"/>
                <a:ea typeface="Calibri"/>
                <a:cs typeface="Arial"/>
              </a:rPr>
              <a:t>2</a:t>
            </a:r>
            <a:r>
              <a:rPr lang="en-US" sz="2200" dirty="0">
                <a:latin typeface="Times New Roman"/>
                <a:ea typeface="Calibri"/>
                <a:cs typeface="Arial"/>
              </a:rPr>
              <a:t> is seen. This is because no component of I</a:t>
            </a:r>
            <a:r>
              <a:rPr lang="en-US" sz="2200" baseline="-25000" dirty="0">
                <a:latin typeface="Times New Roman"/>
                <a:ea typeface="Calibri"/>
                <a:cs typeface="Arial"/>
              </a:rPr>
              <a:t>F1</a:t>
            </a:r>
            <a:r>
              <a:rPr lang="en-US" sz="2200" dirty="0">
                <a:latin typeface="Times New Roman"/>
                <a:ea typeface="Calibri"/>
                <a:cs typeface="Arial"/>
              </a:rPr>
              <a:t> passes through CT of R</a:t>
            </a:r>
            <a:r>
              <a:rPr lang="en-US" sz="2200" baseline="-25000" dirty="0">
                <a:latin typeface="Times New Roman"/>
                <a:ea typeface="Calibri"/>
                <a:cs typeface="Arial"/>
              </a:rPr>
              <a:t>2</a:t>
            </a:r>
            <a:r>
              <a:rPr lang="en-US" sz="2200" dirty="0">
                <a:latin typeface="Times New Roman"/>
                <a:ea typeface="Calibri"/>
                <a:cs typeface="Arial"/>
              </a:rPr>
              <a:t>.</a:t>
            </a:r>
            <a:endParaRPr lang="en-US" sz="2200" dirty="0">
              <a:latin typeface="Calibri"/>
              <a:ea typeface="Calibri"/>
              <a:cs typeface="Arial"/>
            </a:endParaRPr>
          </a:p>
          <a:p>
            <a:pPr marL="228600" algn="just">
              <a:lnSpc>
                <a:spcPct val="115000"/>
              </a:lnSpc>
            </a:pPr>
            <a:r>
              <a:rPr lang="en-US" sz="2200" dirty="0">
                <a:latin typeface="Times New Roman"/>
                <a:ea typeface="Calibri"/>
                <a:cs typeface="Arial"/>
              </a:rPr>
              <a:t> Thus, selectivity is achieved naturally. Relaying decision is based solely on the magnitude of fault current. Such a protection scheme is said to be non-directional.</a:t>
            </a:r>
            <a:endParaRPr lang="en-US" sz="2200" dirty="0">
              <a:effectLst/>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7572" y="228600"/>
            <a:ext cx="5032828" cy="461665"/>
          </a:xfrm>
          <a:prstGeom prst="rect">
            <a:avLst/>
          </a:prstGeom>
        </p:spPr>
        <p:txBody>
          <a:bodyPr wrap="square">
            <a:spAutoFit/>
          </a:bodyPr>
          <a:lstStyle/>
          <a:p>
            <a:pPr lvl="0"/>
            <a:r>
              <a:rPr lang="en-US" sz="2400" b="1" dirty="0">
                <a:solidFill>
                  <a:prstClr val="black"/>
                </a:solidFill>
                <a:latin typeface="Times New Roman"/>
                <a:ea typeface="Calibri"/>
              </a:rPr>
              <a:t>Directional Overcurrent Protection</a:t>
            </a:r>
            <a:endParaRPr lang="ar-IQ" sz="2400" dirty="0">
              <a:solidFill>
                <a:prstClr val="black"/>
              </a:solidFill>
              <a:latin typeface="Franklin Gothic Book"/>
              <a:cs typeface="Tahoma"/>
            </a:endParaRPr>
          </a:p>
        </p:txBody>
      </p:sp>
      <p:pic>
        <p:nvPicPr>
          <p:cNvPr id="3" name="Picture 2"/>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685800" y="838200"/>
            <a:ext cx="8001000" cy="1828800"/>
          </a:xfrm>
          <a:prstGeom prst="rect">
            <a:avLst/>
          </a:prstGeom>
          <a:noFill/>
          <a:ln>
            <a:noFill/>
          </a:ln>
        </p:spPr>
      </p:pic>
      <p:sp>
        <p:nvSpPr>
          <p:cNvPr id="4" name="Rectangle 3"/>
          <p:cNvSpPr/>
          <p:nvPr/>
        </p:nvSpPr>
        <p:spPr>
          <a:xfrm>
            <a:off x="199571" y="2743200"/>
            <a:ext cx="8763000" cy="3961084"/>
          </a:xfrm>
          <a:prstGeom prst="rect">
            <a:avLst/>
          </a:prstGeom>
        </p:spPr>
        <p:txBody>
          <a:bodyPr wrap="square">
            <a:spAutoFit/>
          </a:bodyPr>
          <a:lstStyle/>
          <a:p>
            <a:pPr algn="just">
              <a:lnSpc>
                <a:spcPct val="115000"/>
              </a:lnSpc>
            </a:pPr>
            <a:r>
              <a:rPr lang="en-US" sz="2200" dirty="0">
                <a:latin typeface="Times New Roman"/>
                <a:ea typeface="Calibri"/>
                <a:cs typeface="Arial"/>
              </a:rPr>
              <a:t>In contrast, there can be situations where for the purpose of selectivity; phase angle information (always relative to a reference phasor) may be required. </a:t>
            </a:r>
            <a:r>
              <a:rPr lang="en-US" sz="2200" dirty="0" smtClean="0">
                <a:latin typeface="Times New Roman"/>
                <a:ea typeface="Calibri"/>
                <a:cs typeface="Arial"/>
              </a:rPr>
              <a:t>Consequently</a:t>
            </a:r>
            <a:r>
              <a:rPr lang="en-US" sz="2200" dirty="0">
                <a:latin typeface="Times New Roman"/>
                <a:ea typeface="Calibri"/>
                <a:cs typeface="Arial"/>
              </a:rPr>
              <a:t>, fault is fed from both the ends of the feeder. To interrupt the fault </a:t>
            </a:r>
            <a:r>
              <a:rPr lang="en-US" sz="2200" dirty="0" smtClean="0">
                <a:latin typeface="Times New Roman"/>
                <a:ea typeface="Calibri"/>
                <a:cs typeface="Arial"/>
              </a:rPr>
              <a:t>current,</a:t>
            </a:r>
            <a:r>
              <a:rPr lang="en-US" sz="2200" dirty="0" smtClean="0">
                <a:latin typeface="Calibri"/>
                <a:ea typeface="Calibri"/>
                <a:cs typeface="Arial"/>
              </a:rPr>
              <a:t> </a:t>
            </a:r>
            <a:r>
              <a:rPr lang="en-US" sz="2200" dirty="0" smtClean="0">
                <a:latin typeface="Times New Roman"/>
                <a:ea typeface="Calibri"/>
                <a:cs typeface="Arial"/>
              </a:rPr>
              <a:t>relays </a:t>
            </a:r>
            <a:r>
              <a:rPr lang="en-US" sz="2200" dirty="0">
                <a:latin typeface="Times New Roman"/>
                <a:ea typeface="Calibri"/>
                <a:cs typeface="Arial"/>
              </a:rPr>
              <a:t>at both ends of the feeder are </a:t>
            </a:r>
            <a:r>
              <a:rPr lang="en-US" sz="2200" dirty="0" smtClean="0">
                <a:latin typeface="Times New Roman"/>
                <a:ea typeface="Calibri"/>
                <a:cs typeface="Arial"/>
              </a:rPr>
              <a:t>required.</a:t>
            </a:r>
            <a:r>
              <a:rPr lang="en-US" sz="2200" dirty="0" smtClean="0">
                <a:latin typeface="Calibri"/>
                <a:ea typeface="Calibri"/>
                <a:cs typeface="Arial"/>
              </a:rPr>
              <a:t> </a:t>
            </a:r>
            <a:r>
              <a:rPr lang="en-US" sz="2200" dirty="0" smtClean="0">
                <a:latin typeface="Times New Roman"/>
                <a:ea typeface="Calibri"/>
                <a:cs typeface="Arial"/>
              </a:rPr>
              <a:t>In </a:t>
            </a:r>
            <a:r>
              <a:rPr lang="en-US" sz="2200" dirty="0">
                <a:latin typeface="Times New Roman"/>
                <a:ea typeface="Calibri"/>
                <a:cs typeface="Arial"/>
              </a:rPr>
              <a:t>this case, from the magnitude of the current seen by the relay R</a:t>
            </a:r>
            <a:r>
              <a:rPr lang="en-US" sz="2200" baseline="-25000" dirty="0">
                <a:latin typeface="Times New Roman"/>
                <a:ea typeface="Calibri"/>
                <a:cs typeface="Arial"/>
              </a:rPr>
              <a:t>2</a:t>
            </a:r>
            <a:r>
              <a:rPr lang="en-US" sz="2200" dirty="0">
                <a:latin typeface="Times New Roman"/>
                <a:ea typeface="Calibri"/>
                <a:cs typeface="Arial"/>
              </a:rPr>
              <a:t>, it is not possible to distinguish whether the fault is in the section AB or BC. Since faults in section AB are not in its jurisdiction, it should not trip. To obtain selectivity, a directional overcurrent relay is required. It uses both magnitude of current and phase angle information for decision making. It is commonly used in sub transmission networks where ring mains are used.</a:t>
            </a:r>
            <a:endParaRPr lang="en-US" sz="2200" dirty="0">
              <a:effectLst/>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218" y="304800"/>
            <a:ext cx="2750305" cy="461665"/>
          </a:xfrm>
          <a:prstGeom prst="rect">
            <a:avLst/>
          </a:prstGeom>
        </p:spPr>
        <p:txBody>
          <a:bodyPr wrap="none">
            <a:spAutoFit/>
          </a:bodyPr>
          <a:lstStyle/>
          <a:p>
            <a:pPr lvl="0"/>
            <a:r>
              <a:rPr lang="en-US" sz="2400" b="1" dirty="0">
                <a:solidFill>
                  <a:prstClr val="black"/>
                </a:solidFill>
                <a:latin typeface="Times New Roman"/>
                <a:ea typeface="Calibri"/>
              </a:rPr>
              <a:t>Distance Protection</a:t>
            </a:r>
            <a:endParaRPr lang="ar-IQ" sz="2400" dirty="0">
              <a:solidFill>
                <a:prstClr val="black"/>
              </a:solidFill>
              <a:latin typeface="Franklin Gothic Book"/>
              <a:cs typeface="Tahoma"/>
            </a:endParaRPr>
          </a:p>
        </p:txBody>
      </p:sp>
      <p:pic>
        <p:nvPicPr>
          <p:cNvPr id="3" name="Picture 2"/>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685800" y="990600"/>
            <a:ext cx="7924800" cy="1981200"/>
          </a:xfrm>
          <a:prstGeom prst="rect">
            <a:avLst/>
          </a:prstGeom>
          <a:noFill/>
          <a:ln>
            <a:noFill/>
          </a:ln>
        </p:spPr>
      </p:pic>
      <p:sp>
        <p:nvSpPr>
          <p:cNvPr id="4" name="Rectangle 3"/>
          <p:cNvSpPr/>
          <p:nvPr/>
        </p:nvSpPr>
        <p:spPr>
          <a:xfrm>
            <a:off x="339270" y="3200400"/>
            <a:ext cx="8458200" cy="2793072"/>
          </a:xfrm>
          <a:prstGeom prst="rect">
            <a:avLst/>
          </a:prstGeom>
        </p:spPr>
        <p:txBody>
          <a:bodyPr wrap="square">
            <a:spAutoFit/>
          </a:bodyPr>
          <a:lstStyle/>
          <a:p>
            <a:pPr algn="just">
              <a:lnSpc>
                <a:spcPct val="115000"/>
              </a:lnSpc>
            </a:pPr>
            <a:r>
              <a:rPr lang="en-US" sz="2200" dirty="0">
                <a:latin typeface="Times New Roman"/>
                <a:ea typeface="Calibri"/>
                <a:cs typeface="Arial"/>
              </a:rPr>
              <a:t>Consider a simple radial system, which is fed from a single source. Let us measure the apparent impedance (V/I) at the sending end. For the unloaded system, I = 0, and the apparent impedance seen by the relay is infinite. As the system is loaded, the apparent impedance reduces to some finite value (</a:t>
            </a:r>
            <a:r>
              <a:rPr lang="en-US" sz="2200" dirty="0" err="1">
                <a:latin typeface="Times New Roman"/>
                <a:ea typeface="Calibri"/>
                <a:cs typeface="Arial"/>
              </a:rPr>
              <a:t>Z</a:t>
            </a:r>
            <a:r>
              <a:rPr lang="en-US" sz="2200" baseline="-25000" dirty="0" err="1">
                <a:latin typeface="Times New Roman"/>
                <a:ea typeface="Calibri"/>
                <a:cs typeface="Arial"/>
              </a:rPr>
              <a:t>L</a:t>
            </a:r>
            <a:r>
              <a:rPr lang="en-US" sz="2200" dirty="0" err="1">
                <a:latin typeface="Times New Roman"/>
                <a:ea typeface="Calibri"/>
                <a:cs typeface="Arial"/>
              </a:rPr>
              <a:t>+Z</a:t>
            </a:r>
            <a:r>
              <a:rPr lang="en-US" sz="2200" baseline="-25000" dirty="0" err="1">
                <a:latin typeface="Times New Roman"/>
                <a:ea typeface="Calibri"/>
                <a:cs typeface="Arial"/>
              </a:rPr>
              <a:t>Line</a:t>
            </a:r>
            <a:r>
              <a:rPr lang="en-US" sz="2200" dirty="0">
                <a:latin typeface="Times New Roman"/>
                <a:ea typeface="Calibri"/>
                <a:cs typeface="Arial"/>
              </a:rPr>
              <a:t>) where Z</a:t>
            </a:r>
            <a:r>
              <a:rPr lang="en-US" sz="2200" baseline="-25000" dirty="0">
                <a:latin typeface="Times New Roman"/>
                <a:ea typeface="Calibri"/>
                <a:cs typeface="Arial"/>
              </a:rPr>
              <a:t>L</a:t>
            </a:r>
            <a:r>
              <a:rPr lang="en-US" sz="2200" dirty="0">
                <a:latin typeface="Times New Roman"/>
                <a:ea typeface="Calibri"/>
                <a:cs typeface="Arial"/>
              </a:rPr>
              <a:t> is the load impedance and </a:t>
            </a:r>
            <a:r>
              <a:rPr lang="en-US" sz="2200" dirty="0" err="1">
                <a:latin typeface="Times New Roman"/>
                <a:ea typeface="Calibri"/>
                <a:cs typeface="Arial"/>
              </a:rPr>
              <a:t>Z</a:t>
            </a:r>
            <a:r>
              <a:rPr lang="en-US" sz="2200" baseline="-25000" dirty="0" err="1">
                <a:latin typeface="Times New Roman"/>
                <a:ea typeface="Calibri"/>
                <a:cs typeface="Arial"/>
              </a:rPr>
              <a:t>Line</a:t>
            </a:r>
            <a:r>
              <a:rPr lang="en-US" sz="2200" dirty="0">
                <a:latin typeface="Times New Roman"/>
                <a:ea typeface="Calibri"/>
                <a:cs typeface="Arial"/>
              </a:rPr>
              <a:t> is the line impedance. In presence of a fault at a per-unit distance ‘m', the impedance seen by the relay drops to a m </a:t>
            </a:r>
            <a:r>
              <a:rPr lang="en-US" sz="2200" dirty="0" err="1">
                <a:latin typeface="Times New Roman"/>
                <a:ea typeface="Calibri"/>
                <a:cs typeface="Arial"/>
              </a:rPr>
              <a:t>Z</a:t>
            </a:r>
            <a:r>
              <a:rPr lang="en-US" sz="2200" baseline="-25000" dirty="0" err="1">
                <a:latin typeface="Times New Roman"/>
                <a:ea typeface="Calibri"/>
                <a:cs typeface="Arial"/>
              </a:rPr>
              <a:t>Line</a:t>
            </a:r>
            <a:r>
              <a:rPr lang="en-US" sz="2200" dirty="0">
                <a:latin typeface="Times New Roman"/>
                <a:ea typeface="Calibri"/>
                <a:cs typeface="Arial"/>
              </a:rPr>
              <a:t> as shown in fig 2.3.</a:t>
            </a:r>
            <a:endParaRPr lang="en-US" sz="2200" dirty="0">
              <a:effectLst/>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04800"/>
            <a:ext cx="313585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latin typeface="Times New Roman"/>
                <a:ea typeface="Calibri"/>
              </a:rPr>
              <a:t>Differential Protection</a:t>
            </a:r>
            <a:endParaRPr kumimoji="0" lang="ar-IQ"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152400" y="1443335"/>
            <a:ext cx="47404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rPr>
              <a:t>Principle of Differential Protection</a:t>
            </a:r>
            <a:endParaRPr kumimoji="0" lang="ar-IQ" sz="2400" b="0" i="0" u="none" strike="noStrike" kern="0" cap="none" spc="0" normalizeH="0" baseline="0" noProof="0" dirty="0">
              <a:ln>
                <a:noFill/>
              </a:ln>
              <a:solidFill>
                <a:sysClr val="windowText" lastClr="000000"/>
              </a:solidFill>
              <a:effectLst/>
              <a:uLnTx/>
              <a:uFillTx/>
            </a:endParaRPr>
          </a:p>
        </p:txBody>
      </p:sp>
      <p:sp>
        <p:nvSpPr>
          <p:cNvPr id="4" name="Rectangle 3"/>
          <p:cNvSpPr/>
          <p:nvPr/>
        </p:nvSpPr>
        <p:spPr>
          <a:xfrm>
            <a:off x="381000" y="2514600"/>
            <a:ext cx="8305800" cy="2640723"/>
          </a:xfrm>
          <a:prstGeom prst="rect">
            <a:avLst/>
          </a:prstGeom>
        </p:spPr>
        <p:txBody>
          <a:bodyPr wrap="square">
            <a:spAutoFit/>
          </a:bodyPr>
          <a:lstStyle/>
          <a:p>
            <a:pPr algn="just">
              <a:lnSpc>
                <a:spcPct val="115000"/>
              </a:lnSpc>
            </a:pPr>
            <a:r>
              <a:rPr lang="en-US" sz="2400" dirty="0">
                <a:latin typeface="Times New Roman"/>
                <a:ea typeface="Calibri"/>
                <a:cs typeface="Arial"/>
              </a:rPr>
              <a:t>Differential protection is based on the fact that any fault within an electrical equipment would cause the current entering it, to be different, from the current leaving it. Thus by comparing the two currents either in magnitude or in phase or both we can determine a fault and issue a trip decision if the difference exceeds a predetermined set value.</a:t>
            </a:r>
            <a:endParaRPr lang="en-US" sz="2400" dirty="0">
              <a:effectLst/>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36403"/>
            <a:ext cx="6477000" cy="4785926"/>
          </a:xfrm>
          <a:prstGeom prst="rect">
            <a:avLst/>
          </a:prstGeom>
        </p:spPr>
        <p:txBody>
          <a:bodyPr wrap="square">
            <a:spAutoFit/>
          </a:bodyPr>
          <a:lstStyle/>
          <a:p>
            <a:pPr rtl="1">
              <a:lnSpc>
                <a:spcPct val="115000"/>
              </a:lnSpc>
              <a:spcAft>
                <a:spcPts val="1000"/>
              </a:spcAft>
            </a:pPr>
            <a:r>
              <a:rPr lang="ar-SA" sz="2000" dirty="0">
                <a:ea typeface="Calibri"/>
                <a:cs typeface="+mj-cs"/>
              </a:rPr>
              <a:t> </a:t>
            </a:r>
            <a:r>
              <a:rPr lang="en-US" sz="2000" b="1" u="sng" dirty="0" smtClean="0">
                <a:ea typeface="Calibri"/>
                <a:cs typeface="+mj-cs"/>
              </a:rPr>
              <a:t>Outline</a:t>
            </a:r>
            <a:endParaRPr lang="en-US" sz="2000" b="1" u="sng" dirty="0">
              <a:ea typeface="Calibri"/>
              <a:cs typeface="+mj-cs"/>
            </a:endParaRPr>
          </a:p>
          <a:p>
            <a:pPr rtl="1">
              <a:lnSpc>
                <a:spcPct val="115000"/>
              </a:lnSpc>
              <a:spcAft>
                <a:spcPts val="1000"/>
              </a:spcAft>
            </a:pPr>
            <a:r>
              <a:rPr lang="en-US" sz="2000" dirty="0" smtClean="0">
                <a:ea typeface="Calibri"/>
                <a:cs typeface="+mj-cs"/>
              </a:rPr>
              <a:t>1-Fundamentals </a:t>
            </a:r>
            <a:r>
              <a:rPr lang="en-US" sz="2000" dirty="0">
                <a:ea typeface="Calibri"/>
                <a:cs typeface="+mj-cs"/>
              </a:rPr>
              <a:t>of Power System </a:t>
            </a:r>
            <a:r>
              <a:rPr lang="en-US" sz="2000" dirty="0" smtClean="0">
                <a:ea typeface="Calibri"/>
                <a:cs typeface="+mj-cs"/>
              </a:rPr>
              <a:t>Protection</a:t>
            </a:r>
          </a:p>
          <a:p>
            <a:pPr rtl="1">
              <a:lnSpc>
                <a:spcPct val="115000"/>
              </a:lnSpc>
              <a:spcAft>
                <a:spcPts val="1000"/>
              </a:spcAft>
            </a:pPr>
            <a:r>
              <a:rPr lang="en-US" sz="2000" dirty="0" smtClean="0">
                <a:ea typeface="Calibri"/>
                <a:cs typeface="+mj-cs"/>
              </a:rPr>
              <a:t>( Introduction)</a:t>
            </a:r>
            <a:endParaRPr lang="en-US" sz="2000" dirty="0">
              <a:ea typeface="Calibri"/>
              <a:cs typeface="+mj-cs"/>
            </a:endParaRPr>
          </a:p>
          <a:p>
            <a:pPr rtl="1">
              <a:lnSpc>
                <a:spcPct val="115000"/>
              </a:lnSpc>
              <a:spcAft>
                <a:spcPts val="1000"/>
              </a:spcAft>
            </a:pPr>
            <a:r>
              <a:rPr lang="en-US" sz="2000" dirty="0">
                <a:ea typeface="Calibri"/>
                <a:cs typeface="+mj-cs"/>
              </a:rPr>
              <a:t>2-Why do we need Protection?</a:t>
            </a:r>
          </a:p>
          <a:p>
            <a:pPr rtl="1">
              <a:lnSpc>
                <a:spcPct val="115000"/>
              </a:lnSpc>
              <a:spcAft>
                <a:spcPts val="1000"/>
              </a:spcAft>
            </a:pPr>
            <a:r>
              <a:rPr lang="en-US" sz="2000" dirty="0">
                <a:ea typeface="Calibri"/>
                <a:cs typeface="+mj-cs"/>
              </a:rPr>
              <a:t>3-Types of Protection</a:t>
            </a:r>
          </a:p>
          <a:p>
            <a:pPr rtl="1">
              <a:lnSpc>
                <a:spcPct val="115000"/>
              </a:lnSpc>
              <a:spcAft>
                <a:spcPts val="1000"/>
              </a:spcAft>
            </a:pPr>
            <a:r>
              <a:rPr lang="en-US" sz="2000" dirty="0">
                <a:ea typeface="Calibri"/>
                <a:cs typeface="+mj-cs"/>
              </a:rPr>
              <a:t>4-What is a Relay?</a:t>
            </a:r>
          </a:p>
          <a:p>
            <a:pPr rtl="1">
              <a:lnSpc>
                <a:spcPct val="115000"/>
              </a:lnSpc>
              <a:spcAft>
                <a:spcPts val="1000"/>
              </a:spcAft>
            </a:pPr>
            <a:r>
              <a:rPr lang="en-US" sz="2000" dirty="0">
                <a:ea typeface="Calibri"/>
                <a:cs typeface="+mj-cs"/>
              </a:rPr>
              <a:t>5-Evolution of Relays</a:t>
            </a:r>
          </a:p>
          <a:p>
            <a:pPr rtl="1">
              <a:lnSpc>
                <a:spcPct val="115000"/>
              </a:lnSpc>
              <a:spcAft>
                <a:spcPts val="1000"/>
              </a:spcAft>
            </a:pPr>
            <a:r>
              <a:rPr lang="en-US" sz="2000" dirty="0">
                <a:ea typeface="Calibri"/>
                <a:cs typeface="+mj-cs"/>
              </a:rPr>
              <a:t>6-Directional Overcurrent Protection</a:t>
            </a:r>
          </a:p>
          <a:p>
            <a:pPr rtl="1">
              <a:lnSpc>
                <a:spcPct val="115000"/>
              </a:lnSpc>
              <a:spcAft>
                <a:spcPts val="1000"/>
              </a:spcAft>
            </a:pPr>
            <a:r>
              <a:rPr lang="en-US" sz="2000" dirty="0">
                <a:ea typeface="Calibri"/>
                <a:cs typeface="+mj-cs"/>
              </a:rPr>
              <a:t>7-Distance Protection</a:t>
            </a:r>
          </a:p>
          <a:p>
            <a:pPr rtl="1">
              <a:lnSpc>
                <a:spcPct val="115000"/>
              </a:lnSpc>
              <a:spcAft>
                <a:spcPts val="1000"/>
              </a:spcAft>
            </a:pPr>
            <a:r>
              <a:rPr lang="en-US" sz="2000" dirty="0">
                <a:ea typeface="Calibri"/>
                <a:cs typeface="+mj-cs"/>
              </a:rPr>
              <a:t>8-Differential Protection</a:t>
            </a:r>
          </a:p>
        </p:txBody>
      </p:sp>
    </p:spTree>
    <p:extLst>
      <p:ext uri="{BB962C8B-B14F-4D97-AF65-F5344CB8AC3E}">
        <p14:creationId xmlns:p14="http://schemas.microsoft.com/office/powerpoint/2010/main" val="266708197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81000"/>
            <a:ext cx="6477000" cy="461665"/>
          </a:xfrm>
          <a:prstGeom prst="rect">
            <a:avLst/>
          </a:prstGeom>
        </p:spPr>
        <p:txBody>
          <a:bodyPr wrap="square">
            <a:spAutoFit/>
          </a:bodyPr>
          <a:lstStyle/>
          <a:p>
            <a:pPr lvl="0"/>
            <a:r>
              <a:rPr lang="en-US" sz="2400" b="1" dirty="0">
                <a:solidFill>
                  <a:prstClr val="black"/>
                </a:solidFill>
                <a:latin typeface="Times New Roman"/>
                <a:ea typeface="Calibri"/>
              </a:rPr>
              <a:t>Differential Protection for Transmission Line</a:t>
            </a:r>
            <a:endParaRPr lang="ar-IQ" sz="2400" dirty="0">
              <a:solidFill>
                <a:prstClr val="black"/>
              </a:solidFill>
              <a:latin typeface="Franklin Gothic Book"/>
              <a:cs typeface="Tahoma"/>
            </a:endParaRPr>
          </a:p>
        </p:txBody>
      </p:sp>
      <p:pic>
        <p:nvPicPr>
          <p:cNvPr id="3" name="Picture 2"/>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304800" y="990600"/>
            <a:ext cx="8610600" cy="2819400"/>
          </a:xfrm>
          <a:prstGeom prst="rect">
            <a:avLst/>
          </a:prstGeom>
          <a:noFill/>
          <a:ln>
            <a:noFill/>
          </a:ln>
        </p:spPr>
      </p:pic>
      <mc:AlternateContent xmlns:mc="http://schemas.openxmlformats.org/markup-compatibility/2006">
        <mc:Choice xmlns:a14="http://schemas.microsoft.com/office/drawing/2010/main" Requires="a14">
          <p:sp>
            <p:nvSpPr>
              <p:cNvPr id="4" name="Rectangle 3"/>
              <p:cNvSpPr/>
              <p:nvPr/>
            </p:nvSpPr>
            <p:spPr>
              <a:xfrm>
                <a:off x="304800" y="3997065"/>
                <a:ext cx="8610600" cy="2403735"/>
              </a:xfrm>
              <a:prstGeom prst="rect">
                <a:avLst/>
              </a:prstGeom>
            </p:spPr>
            <p:txBody>
              <a:bodyPr wrap="square">
                <a:spAutoFit/>
              </a:bodyPr>
              <a:lstStyle/>
              <a:p>
                <a:pPr algn="just">
                  <a:lnSpc>
                    <a:spcPct val="115000"/>
                  </a:lnSpc>
                </a:pPr>
                <a:r>
                  <a:rPr lang="en-US" sz="2200" dirty="0">
                    <a:latin typeface="Times New Roman"/>
                    <a:ea typeface="Calibri"/>
                    <a:cs typeface="Arial"/>
                  </a:rPr>
                  <a:t>Fig 2.6 shows a short transmission line in which shunt charging can be neglected. Then under no fault condition, phasor sum of currents entering the device is zero i.e.</a:t>
                </a:r>
                <a14:m>
                  <m:oMath xmlns:m="http://schemas.openxmlformats.org/officeDocument/2006/math">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𝑠</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𝑅</m:t>
                        </m:r>
                      </m:sub>
                    </m:sSub>
                    <m:r>
                      <a:rPr lang="en-US" sz="2200" i="1">
                        <a:effectLst/>
                        <a:latin typeface="Cambria Math"/>
                        <a:ea typeface="Calibri"/>
                        <a:cs typeface="Times New Roman"/>
                      </a:rPr>
                      <m:t>=</m:t>
                    </m:r>
                    <m:r>
                      <a:rPr lang="en-US" sz="2200" i="1">
                        <a:effectLst/>
                        <a:latin typeface="Cambria Math"/>
                        <a:ea typeface="Calibri"/>
                        <a:cs typeface="Times New Roman"/>
                      </a:rPr>
                      <m:t>0</m:t>
                    </m:r>
                  </m:oMath>
                </a14:m>
                <a:r>
                  <a:rPr lang="en-US" sz="2200" dirty="0">
                    <a:effectLst/>
                    <a:latin typeface="Times New Roman"/>
                    <a:ea typeface="Calibri"/>
                    <a:cs typeface="Arial"/>
                  </a:rPr>
                  <a:t>. Thus, we can say that differential current under no fault condition is zero. However in case of fault in the line segment AB, we get </a:t>
                </a:r>
                <a14:m>
                  <m:oMath xmlns:m="http://schemas.openxmlformats.org/officeDocument/2006/math">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𝑠</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𝑅</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𝐹</m:t>
                        </m:r>
                      </m:sub>
                    </m:sSub>
                    <m:r>
                      <a:rPr lang="en-US" sz="2200" i="1">
                        <a:effectLst/>
                        <a:latin typeface="Cambria Math"/>
                        <a:ea typeface="Calibri"/>
                        <a:cs typeface="Times New Roman"/>
                      </a:rPr>
                      <m:t> ≠</m:t>
                    </m:r>
                    <m:r>
                      <a:rPr lang="en-US" sz="2200" i="1">
                        <a:effectLst/>
                        <a:latin typeface="Cambria Math"/>
                        <a:ea typeface="Calibri"/>
                        <a:cs typeface="Times New Roman"/>
                      </a:rPr>
                      <m:t>0</m:t>
                    </m:r>
                  </m:oMath>
                </a14:m>
                <a:r>
                  <a:rPr lang="en-US" sz="2200" dirty="0">
                    <a:effectLst/>
                    <a:latin typeface="Times New Roman"/>
                    <a:ea typeface="Calibri"/>
                    <a:cs typeface="Arial"/>
                  </a:rPr>
                  <a:t>, i.e. differential current in presence of fault is nonzero.</a:t>
                </a:r>
                <a:endParaRPr lang="en-US" sz="2200" dirty="0">
                  <a:effectLst/>
                  <a:latin typeface="Calibri"/>
                  <a:ea typeface="Calibri"/>
                  <a:cs typeface="Arial"/>
                </a:endParaRPr>
              </a:p>
            </p:txBody>
          </p:sp>
        </mc:Choice>
        <mc:Fallback>
          <p:sp>
            <p:nvSpPr>
              <p:cNvPr id="4" name="Rectangle 3"/>
              <p:cNvSpPr>
                <a:spLocks noRot="1" noChangeAspect="1" noMove="1" noResize="1" noEditPoints="1" noAdjustHandles="1" noChangeArrowheads="1" noChangeShapeType="1" noTextEdit="1"/>
              </p:cNvSpPr>
              <p:nvPr/>
            </p:nvSpPr>
            <p:spPr>
              <a:xfrm>
                <a:off x="304800" y="3997065"/>
                <a:ext cx="8610600" cy="2403735"/>
              </a:xfrm>
              <a:prstGeom prst="rect">
                <a:avLst/>
              </a:prstGeom>
              <a:blipFill rotWithShape="1">
                <a:blip r:embed="rId3"/>
                <a:stretch>
                  <a:fillRect l="-849" t="-761" r="-849" b="-4061"/>
                </a:stretch>
              </a:blipFill>
            </p:spPr>
            <p:txBody>
              <a:bodyPr/>
              <a:lstStyle/>
              <a:p>
                <a:r>
                  <a:rPr lang="ar-IQ">
                    <a:noFill/>
                  </a:rPr>
                  <a:t> </a:t>
                </a:r>
              </a:p>
            </p:txBody>
          </p:sp>
        </mc:Fallback>
      </mc:AlternateContent>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461665"/>
          </a:xfrm>
          <a:prstGeom prst="rect">
            <a:avLst/>
          </a:prstGeom>
        </p:spPr>
        <p:txBody>
          <a:bodyPr wrap="square">
            <a:spAutoFit/>
          </a:bodyPr>
          <a:lstStyle/>
          <a:p>
            <a:pPr lvl="0"/>
            <a:r>
              <a:rPr lang="en-US" sz="2400" b="1" dirty="0">
                <a:solidFill>
                  <a:prstClr val="black"/>
                </a:solidFill>
                <a:latin typeface="Times New Roman"/>
                <a:ea typeface="Calibri"/>
              </a:rPr>
              <a:t>Differential Protection for Transmission Line (Tapped Line)</a:t>
            </a:r>
            <a:endParaRPr lang="ar-IQ" sz="2400" dirty="0">
              <a:solidFill>
                <a:prstClr val="black"/>
              </a:solidFill>
              <a:latin typeface="Franklin Gothic Book"/>
              <a:cs typeface="Tahoma"/>
            </a:endParaRPr>
          </a:p>
        </p:txBody>
      </p:sp>
      <mc:AlternateContent xmlns:mc="http://schemas.openxmlformats.org/markup-compatibility/2006">
        <mc:Choice xmlns:a14="http://schemas.microsoft.com/office/drawing/2010/main" Requires="a14">
          <p:sp>
            <p:nvSpPr>
              <p:cNvPr id="3" name="Rectangle 2"/>
              <p:cNvSpPr/>
              <p:nvPr/>
            </p:nvSpPr>
            <p:spPr>
              <a:xfrm>
                <a:off x="152400" y="750838"/>
                <a:ext cx="8915400" cy="1625060"/>
              </a:xfrm>
              <a:prstGeom prst="rect">
                <a:avLst/>
              </a:prstGeom>
            </p:spPr>
            <p:txBody>
              <a:bodyPr wrap="square">
                <a:spAutoFit/>
              </a:bodyPr>
              <a:lstStyle/>
              <a:p>
                <a:pPr>
                  <a:lnSpc>
                    <a:spcPct val="115000"/>
                  </a:lnSpc>
                </a:pPr>
                <a:r>
                  <a:rPr lang="en-US" sz="2200" dirty="0">
                    <a:latin typeface="Times New Roman"/>
                    <a:ea typeface="Calibri"/>
                    <a:cs typeface="Arial"/>
                  </a:rPr>
                  <a:t>Differential protection can be used for tapped lines (multiterminal lines) where boundary conditions </a:t>
                </a:r>
                <a:r>
                  <a:rPr lang="en-US" sz="2200" dirty="0" smtClean="0">
                    <a:latin typeface="Times New Roman"/>
                    <a:ea typeface="Calibri"/>
                    <a:cs typeface="Arial"/>
                  </a:rPr>
                  <a:t>are</a:t>
                </a:r>
                <a:r>
                  <a:rPr lang="en-US" sz="2200" dirty="0" smtClean="0">
                    <a:latin typeface="Calibri"/>
                    <a:ea typeface="Calibri"/>
                    <a:cs typeface="Arial"/>
                  </a:rPr>
                  <a:t> </a:t>
                </a:r>
                <a:r>
                  <a:rPr lang="en-US" sz="2200" dirty="0" smtClean="0">
                    <a:effectLst/>
                    <a:latin typeface="Times New Roman"/>
                    <a:ea typeface="Calibri"/>
                    <a:cs typeface="Arial"/>
                  </a:rPr>
                  <a:t>defined </a:t>
                </a:r>
                <a:r>
                  <a:rPr lang="en-US" sz="2200" dirty="0">
                    <a:effectLst/>
                    <a:latin typeface="Times New Roman"/>
                    <a:ea typeface="Calibri"/>
                    <a:cs typeface="Arial"/>
                  </a:rPr>
                  <a:t>as follows:</a:t>
                </a:r>
                <a:endParaRPr lang="en-US" sz="2200" dirty="0">
                  <a:effectLst/>
                  <a:latin typeface="Calibri"/>
                  <a:ea typeface="Calibri"/>
                  <a:cs typeface="Arial"/>
                </a:endParaRPr>
              </a:p>
              <a:p>
                <a:pPr>
                  <a:lnSpc>
                    <a:spcPct val="115000"/>
                  </a:lnSpc>
                </a:pPr>
                <a:r>
                  <a:rPr lang="en-US" sz="2200" dirty="0">
                    <a:effectLst/>
                    <a:latin typeface="Times New Roman"/>
                    <a:ea typeface="Calibri"/>
                    <a:cs typeface="Arial"/>
                  </a:rPr>
                  <a:t>Under no fault condition:    </a:t>
                </a:r>
                <a14:m>
                  <m:oMath xmlns:m="http://schemas.openxmlformats.org/officeDocument/2006/math">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1</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2</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3</m:t>
                        </m:r>
                      </m:sub>
                    </m:sSub>
                    <m:r>
                      <a:rPr lang="en-US" sz="2200" i="1">
                        <a:effectLst/>
                        <a:latin typeface="Cambria Math"/>
                        <a:ea typeface="Calibri"/>
                        <a:cs typeface="Times New Roman"/>
                      </a:rPr>
                      <m:t>=</m:t>
                    </m:r>
                    <m:r>
                      <a:rPr lang="en-US" sz="2200" i="1">
                        <a:effectLst/>
                        <a:latin typeface="Cambria Math"/>
                        <a:ea typeface="Calibri"/>
                        <a:cs typeface="Times New Roman"/>
                      </a:rPr>
                      <m:t>0</m:t>
                    </m:r>
                  </m:oMath>
                </a14:m>
                <a:r>
                  <a:rPr lang="en-US" sz="2200" dirty="0">
                    <a:effectLst/>
                    <a:latin typeface="Times New Roman"/>
                    <a:ea typeface="Calibri"/>
                    <a:cs typeface="Arial"/>
                  </a:rPr>
                  <a:t> and Faulted condition </a:t>
                </a:r>
                <a14:m>
                  <m:oMath xmlns:m="http://schemas.openxmlformats.org/officeDocument/2006/math">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1</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2</m:t>
                        </m:r>
                      </m:sub>
                    </m:sSub>
                    <m:r>
                      <a:rPr lang="en-US" sz="2200" i="1">
                        <a:effectLst/>
                        <a:latin typeface="Cambria Math"/>
                        <a:ea typeface="Calibri"/>
                        <a:cs typeface="Times New Roman"/>
                      </a:rPr>
                      <m:t>+</m:t>
                    </m:r>
                    <m:sSub>
                      <m:sSubPr>
                        <m:ctrlPr>
                          <a:rPr lang="en-US" sz="2200" i="1">
                            <a:effectLst/>
                            <a:latin typeface="Cambria Math"/>
                            <a:ea typeface="Calibri"/>
                            <a:cs typeface="Times New Roman"/>
                          </a:rPr>
                        </m:ctrlPr>
                      </m:sSubPr>
                      <m:e>
                        <m:r>
                          <a:rPr lang="en-US" sz="2200" i="1">
                            <a:effectLst/>
                            <a:latin typeface="Cambria Math"/>
                            <a:ea typeface="Calibri"/>
                            <a:cs typeface="Times New Roman"/>
                          </a:rPr>
                          <m:t>Ī</m:t>
                        </m:r>
                      </m:e>
                      <m:sub>
                        <m:r>
                          <a:rPr lang="en-US" sz="2200" i="1">
                            <a:effectLst/>
                            <a:latin typeface="Cambria Math"/>
                            <a:ea typeface="Calibri"/>
                            <a:cs typeface="Times New Roman"/>
                          </a:rPr>
                          <m:t>3</m:t>
                        </m:r>
                      </m:sub>
                    </m:sSub>
                    <m:r>
                      <a:rPr lang="en-US" sz="2200" i="1">
                        <a:effectLst/>
                        <a:latin typeface="Cambria Math"/>
                        <a:ea typeface="Calibri"/>
                        <a:cs typeface="Times New Roman"/>
                      </a:rPr>
                      <m:t> ≠</m:t>
                    </m:r>
                    <m:r>
                      <a:rPr lang="en-US" sz="2200" i="1">
                        <a:effectLst/>
                        <a:latin typeface="Cambria Math"/>
                        <a:ea typeface="Calibri"/>
                        <a:cs typeface="Times New Roman"/>
                      </a:rPr>
                      <m:t>0</m:t>
                    </m:r>
                  </m:oMath>
                </a14:m>
                <a:r>
                  <a:rPr lang="en-US" sz="2200" dirty="0">
                    <a:effectLst/>
                    <a:latin typeface="Times New Roman"/>
                    <a:ea typeface="Calibri"/>
                    <a:cs typeface="Arial"/>
                  </a:rPr>
                  <a:t>.</a:t>
                </a:r>
                <a:endParaRPr lang="en-US" sz="2200" dirty="0">
                  <a:effectLst/>
                  <a:latin typeface="Calibri"/>
                  <a:ea typeface="Calibri"/>
                  <a:cs typeface="Arial"/>
                </a:endParaRPr>
              </a:p>
            </p:txBody>
          </p:sp>
        </mc:Choice>
        <mc:Fallback>
          <p:sp>
            <p:nvSpPr>
              <p:cNvPr id="3" name="Rectangle 2"/>
              <p:cNvSpPr>
                <a:spLocks noRot="1" noChangeAspect="1" noMove="1" noResize="1" noEditPoints="1" noAdjustHandles="1" noChangeArrowheads="1" noChangeShapeType="1" noTextEdit="1"/>
              </p:cNvSpPr>
              <p:nvPr/>
            </p:nvSpPr>
            <p:spPr>
              <a:xfrm>
                <a:off x="152400" y="750838"/>
                <a:ext cx="8915400" cy="1625060"/>
              </a:xfrm>
              <a:prstGeom prst="rect">
                <a:avLst/>
              </a:prstGeom>
              <a:blipFill rotWithShape="1">
                <a:blip r:embed="rId2"/>
                <a:stretch>
                  <a:fillRect l="-820" t="-1124" b="-5993"/>
                </a:stretch>
              </a:blipFill>
            </p:spPr>
            <p:txBody>
              <a:bodyPr/>
              <a:lstStyle/>
              <a:p>
                <a:r>
                  <a:rPr lang="ar-IQ">
                    <a:noFill/>
                  </a:rPr>
                  <a:t> </a:t>
                </a:r>
              </a:p>
            </p:txBody>
          </p:sp>
        </mc:Fallback>
      </mc:AlternateContent>
      <p:pic>
        <p:nvPicPr>
          <p:cNvPr id="4" name="Picture 3"/>
          <p:cNvPicPr/>
          <p:nvPr/>
        </p:nvPicPr>
        <p:blipFill>
          <a:blip r:embed="rId3">
            <a:lum contrast="40000"/>
            <a:extLst>
              <a:ext uri="{28A0092B-C50C-407E-A947-70E740481C1C}">
                <a14:useLocalDpi xmlns:a14="http://schemas.microsoft.com/office/drawing/2010/main" val="0"/>
              </a:ext>
            </a:extLst>
          </a:blip>
          <a:srcRect/>
          <a:stretch>
            <a:fillRect/>
          </a:stretch>
        </p:blipFill>
        <p:spPr bwMode="auto">
          <a:xfrm>
            <a:off x="304800" y="2438400"/>
            <a:ext cx="8534400" cy="2136140"/>
          </a:xfrm>
          <a:prstGeom prst="rect">
            <a:avLst/>
          </a:prstGeom>
          <a:noFill/>
          <a:ln>
            <a:noFill/>
          </a:ln>
        </p:spPr>
      </p:pic>
      <p:sp>
        <p:nvSpPr>
          <p:cNvPr id="5" name="Rectangle 4"/>
          <p:cNvSpPr/>
          <p:nvPr/>
        </p:nvSpPr>
        <p:spPr>
          <a:xfrm>
            <a:off x="228600" y="4724400"/>
            <a:ext cx="8763000" cy="1235723"/>
          </a:xfrm>
          <a:prstGeom prst="rect">
            <a:avLst/>
          </a:prstGeom>
        </p:spPr>
        <p:txBody>
          <a:bodyPr wrap="square">
            <a:spAutoFit/>
          </a:bodyPr>
          <a:lstStyle/>
          <a:p>
            <a:pPr algn="just">
              <a:lnSpc>
                <a:spcPct val="115000"/>
              </a:lnSpc>
            </a:pPr>
            <a:r>
              <a:rPr lang="en-US" sz="2200" dirty="0">
                <a:latin typeface="Times New Roman"/>
                <a:ea typeface="Calibri"/>
                <a:cs typeface="Arial"/>
              </a:rPr>
              <a:t>Differential protection for detecting faults is an attractive option when both ends of the apparatus </a:t>
            </a:r>
            <a:r>
              <a:rPr lang="en-US" sz="2200" dirty="0" smtClean="0">
                <a:latin typeface="Times New Roman"/>
                <a:ea typeface="Calibri"/>
                <a:cs typeface="Arial"/>
              </a:rPr>
              <a:t>are</a:t>
            </a:r>
            <a:r>
              <a:rPr lang="en-US" sz="2200" dirty="0" smtClean="0">
                <a:latin typeface="Calibri"/>
                <a:ea typeface="Calibri"/>
                <a:cs typeface="Arial"/>
              </a:rPr>
              <a:t> </a:t>
            </a:r>
            <a:r>
              <a:rPr lang="en-US" sz="2200" dirty="0" smtClean="0">
                <a:latin typeface="Times New Roman"/>
                <a:ea typeface="Calibri"/>
                <a:cs typeface="Arial"/>
              </a:rPr>
              <a:t>physically </a:t>
            </a:r>
            <a:r>
              <a:rPr lang="en-US" sz="2200" dirty="0">
                <a:latin typeface="Times New Roman"/>
                <a:ea typeface="Calibri"/>
                <a:cs typeface="Arial"/>
              </a:rPr>
              <a:t>located near each other. e.g. on a transformer, a generator or a bus bar.</a:t>
            </a:r>
            <a:endParaRPr lang="en-US" sz="2200" dirty="0">
              <a:effectLst/>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4714" y="452735"/>
            <a:ext cx="6096000" cy="461665"/>
          </a:xfrm>
          <a:prstGeom prst="rect">
            <a:avLst/>
          </a:prstGeom>
        </p:spPr>
        <p:txBody>
          <a:bodyPr wrap="square">
            <a:spAutoFit/>
          </a:bodyPr>
          <a:lstStyle/>
          <a:p>
            <a:pPr lvl="0"/>
            <a:r>
              <a:rPr lang="en-US" sz="2400" b="1" dirty="0">
                <a:solidFill>
                  <a:prstClr val="black"/>
                </a:solidFill>
                <a:latin typeface="Times New Roman"/>
                <a:ea typeface="Calibri"/>
              </a:rPr>
              <a:t>Differential Protection for Transformer</a:t>
            </a:r>
            <a:endParaRPr lang="ar-IQ" sz="2400" dirty="0">
              <a:solidFill>
                <a:prstClr val="black"/>
              </a:solidFill>
              <a:latin typeface="Franklin Gothic Book"/>
              <a:cs typeface="Tahoma"/>
            </a:endParaRPr>
          </a:p>
        </p:txBody>
      </p:sp>
      <p:sp>
        <p:nvSpPr>
          <p:cNvPr id="3" name="Rectangle 2"/>
          <p:cNvSpPr/>
          <p:nvPr/>
        </p:nvSpPr>
        <p:spPr>
          <a:xfrm>
            <a:off x="228600" y="2057400"/>
            <a:ext cx="8763000" cy="3463320"/>
          </a:xfrm>
          <a:prstGeom prst="rect">
            <a:avLst/>
          </a:prstGeom>
        </p:spPr>
        <p:txBody>
          <a:bodyPr wrap="square">
            <a:spAutoFit/>
          </a:bodyPr>
          <a:lstStyle/>
          <a:p>
            <a:pPr algn="just">
              <a:lnSpc>
                <a:spcPct val="115000"/>
              </a:lnSpc>
            </a:pPr>
            <a:r>
              <a:rPr lang="en-US" sz="2400" dirty="0">
                <a:latin typeface="Times New Roman"/>
                <a:ea typeface="Calibri"/>
                <a:cs typeface="Arial"/>
              </a:rPr>
              <a:t>Consider an ideal transformer with the CT connections, as shown in fig 2.8. To illustrate the principle let us consider that current rating of primary winding is 100A and secondary winding is 1000A. Then if we use 100:5 and 1000:5 CT on the primary and secondary winding, then under normal (no fault) operating conditions the scaled CT currents will match in magnitudes. By connections the primary and secondary CTs with due care to the dots (polarity markings), a circulating current can be set up as shown by dotted line.</a:t>
            </a:r>
            <a:endParaRPr lang="en-US" sz="2400" dirty="0">
              <a:effectLst/>
              <a:latin typeface="Calibri"/>
              <a:ea typeface="Calibri"/>
              <a:cs typeface="Arial"/>
            </a:endParaRPr>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457200" y="381000"/>
            <a:ext cx="8153400" cy="3429000"/>
          </a:xfrm>
          <a:prstGeom prst="rect">
            <a:avLst/>
          </a:prstGeom>
          <a:noFill/>
          <a:ln>
            <a:noFill/>
          </a:ln>
        </p:spPr>
      </p:pic>
      <mc:AlternateContent xmlns:mc="http://schemas.openxmlformats.org/markup-compatibility/2006">
        <mc:Choice xmlns:a14="http://schemas.microsoft.com/office/drawing/2010/main" Requires="a14">
          <p:sp>
            <p:nvSpPr>
              <p:cNvPr id="3" name="Rectangle 2"/>
              <p:cNvSpPr/>
              <p:nvPr/>
            </p:nvSpPr>
            <p:spPr>
              <a:xfrm>
                <a:off x="152400" y="4038600"/>
                <a:ext cx="8915400" cy="178510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Times New Roman"/>
                    <a:ea typeface="Calibri"/>
                  </a:rPr>
                  <a:t>No current will flow through the branch having overcurrent current relay because it will result in violation of KCL. Now if an internal fault occurs within the device like interturn short etc., then the normal </a:t>
                </a:r>
                <a:r>
                  <a:rPr kumimoji="0" lang="en-US" sz="2200" b="0" i="0" u="none" strike="noStrike" kern="0" cap="none" spc="0" normalizeH="0" baseline="0" noProof="0" dirty="0" err="1">
                    <a:ln>
                      <a:noFill/>
                    </a:ln>
                    <a:solidFill>
                      <a:sysClr val="windowText" lastClr="000000"/>
                    </a:solidFill>
                    <a:effectLst/>
                    <a:uLnTx/>
                    <a:uFillTx/>
                    <a:latin typeface="Times New Roman"/>
                    <a:ea typeface="Calibri"/>
                  </a:rPr>
                  <a:t>mmf</a:t>
                </a:r>
                <a:r>
                  <a:rPr kumimoji="0" lang="en-US" sz="2200" b="0" i="0" u="none" strike="noStrike" kern="0" cap="none" spc="0" normalizeH="0" baseline="0" noProof="0" dirty="0">
                    <a:ln>
                      <a:noFill/>
                    </a:ln>
                    <a:solidFill>
                      <a:sysClr val="windowText" lastClr="000000"/>
                    </a:solidFill>
                    <a:effectLst/>
                    <a:uLnTx/>
                    <a:uFillTx/>
                    <a:latin typeface="Times New Roman"/>
                    <a:ea typeface="Calibri"/>
                  </a:rPr>
                  <a:t> balance is upset i.e.</a:t>
                </a:r>
                <a14:m>
                  <m:oMath xmlns:m="http://schemas.openxmlformats.org/officeDocument/2006/math">
                    <m:sSub>
                      <m:sSubPr>
                        <m:ctrlPr>
                          <a:rPr kumimoji="0" lang="en-US" sz="2200" b="0" i="1" u="none" strike="noStrike" kern="0" cap="none" spc="0" normalizeH="0" baseline="-25000" noProof="0">
                            <a:ln>
                              <a:noFill/>
                            </a:ln>
                            <a:solidFill>
                              <a:sysClr val="windowText" lastClr="000000"/>
                            </a:solidFill>
                            <a:effectLst/>
                            <a:uLnTx/>
                            <a:uFillTx/>
                            <a:latin typeface="Cambria Math"/>
                            <a:cs typeface="Times New Roman"/>
                          </a:rPr>
                        </m:ctrlPr>
                      </m:sSubPr>
                      <m:e>
                        <m:r>
                          <a:rPr kumimoji="0" lang="en-US" sz="2200" b="0" i="1" u="none" strike="noStrike" kern="0" cap="none" spc="0" normalizeH="0" baseline="-25000" noProof="0">
                            <a:ln>
                              <a:noFill/>
                            </a:ln>
                            <a:solidFill>
                              <a:sysClr val="windowText" lastClr="000000"/>
                            </a:solidFill>
                            <a:effectLst/>
                            <a:uLnTx/>
                            <a:uFillTx/>
                            <a:latin typeface="Cambria Math"/>
                            <a:ea typeface="Calibri"/>
                            <a:cs typeface="Times New Roman"/>
                          </a:rPr>
                          <m:t>𝑁</m:t>
                        </m:r>
                      </m:e>
                      <m:sub>
                        <m:r>
                          <a:rPr kumimoji="0" lang="en-US" sz="2200" b="0" i="1" u="none" strike="noStrike" kern="0" cap="none" spc="0" normalizeH="0" baseline="-25000" noProof="0">
                            <a:ln>
                              <a:noFill/>
                            </a:ln>
                            <a:solidFill>
                              <a:sysClr val="windowText" lastClr="000000"/>
                            </a:solidFill>
                            <a:effectLst/>
                            <a:uLnTx/>
                            <a:uFillTx/>
                            <a:latin typeface="Cambria Math"/>
                            <a:ea typeface="Calibri"/>
                            <a:cs typeface="Times New Roman"/>
                          </a:rPr>
                          <m:t>1</m:t>
                        </m:r>
                      </m:sub>
                    </m:sSub>
                    <m:sSub>
                      <m:sSubPr>
                        <m:ctrlPr>
                          <a:rPr kumimoji="0" lang="en-US" sz="2200" b="0" i="1" u="none" strike="noStrike" kern="0" cap="none" spc="0" normalizeH="0" baseline="0" noProof="0">
                            <a:ln>
                              <a:noFill/>
                            </a:ln>
                            <a:solidFill>
                              <a:sysClr val="windowText" lastClr="000000"/>
                            </a:solidFill>
                            <a:effectLst/>
                            <a:uLnTx/>
                            <a:uFillTx/>
                            <a:latin typeface="Cambria Math"/>
                            <a:cs typeface="Times New Roman"/>
                          </a:rPr>
                        </m:ctrlPr>
                      </m:sSubPr>
                      <m:e>
                        <m:r>
                          <a:rPr kumimoji="0" lang="en-US" sz="2200" b="0" i="1" u="none" strike="noStrike" kern="0" cap="none" spc="0" normalizeH="0" baseline="0" noProof="0">
                            <a:ln>
                              <a:noFill/>
                            </a:ln>
                            <a:solidFill>
                              <a:sysClr val="windowText" lastClr="000000"/>
                            </a:solidFill>
                            <a:effectLst/>
                            <a:uLnTx/>
                            <a:uFillTx/>
                            <a:latin typeface="Cambria Math"/>
                            <a:ea typeface="Calibri"/>
                            <a:cs typeface="Times New Roman"/>
                          </a:rPr>
                          <m:t>𝐼</m:t>
                        </m:r>
                      </m:e>
                      <m:sub>
                        <m:r>
                          <a:rPr kumimoji="0" lang="en-US" sz="2200" b="0" i="1" u="none" strike="noStrike" kern="0" cap="none" spc="0" normalizeH="0" baseline="0" noProof="0">
                            <a:ln>
                              <a:noFill/>
                            </a:ln>
                            <a:solidFill>
                              <a:sysClr val="windowText" lastClr="000000"/>
                            </a:solidFill>
                            <a:effectLst/>
                            <a:uLnTx/>
                            <a:uFillTx/>
                            <a:latin typeface="Cambria Math"/>
                            <a:ea typeface="Calibri"/>
                            <a:cs typeface="Times New Roman"/>
                          </a:rPr>
                          <m:t>1</m:t>
                        </m:r>
                      </m:sub>
                    </m:sSub>
                    <m:r>
                      <a:rPr kumimoji="0" lang="en-US" sz="2200" b="0" i="1" u="none" strike="noStrike" kern="0" cap="none" spc="0" normalizeH="0" baseline="0" noProof="0">
                        <a:ln>
                          <a:noFill/>
                        </a:ln>
                        <a:solidFill>
                          <a:sysClr val="windowText" lastClr="000000"/>
                        </a:solidFill>
                        <a:effectLst/>
                        <a:uLnTx/>
                        <a:uFillTx/>
                        <a:latin typeface="Cambria Math"/>
                        <a:ea typeface="Calibri"/>
                        <a:cs typeface="Times New Roman"/>
                      </a:rPr>
                      <m:t>≠</m:t>
                    </m:r>
                    <m:sSub>
                      <m:sSubPr>
                        <m:ctrlPr>
                          <a:rPr kumimoji="0" lang="en-US" sz="2200" b="0" i="1" u="none" strike="noStrike" kern="0" cap="none" spc="0" normalizeH="0" baseline="-25000" noProof="0">
                            <a:ln>
                              <a:noFill/>
                            </a:ln>
                            <a:solidFill>
                              <a:sysClr val="windowText" lastClr="000000"/>
                            </a:solidFill>
                            <a:effectLst/>
                            <a:uLnTx/>
                            <a:uFillTx/>
                            <a:latin typeface="Cambria Math"/>
                            <a:cs typeface="Times New Roman"/>
                          </a:rPr>
                        </m:ctrlPr>
                      </m:sSubPr>
                      <m:e>
                        <m:r>
                          <a:rPr kumimoji="0" lang="en-US" sz="2200" b="0" i="1" u="none" strike="noStrike" kern="0" cap="none" spc="0" normalizeH="0" baseline="-25000" noProof="0">
                            <a:ln>
                              <a:noFill/>
                            </a:ln>
                            <a:solidFill>
                              <a:sysClr val="windowText" lastClr="000000"/>
                            </a:solidFill>
                            <a:effectLst/>
                            <a:uLnTx/>
                            <a:uFillTx/>
                            <a:latin typeface="Cambria Math"/>
                            <a:ea typeface="Calibri"/>
                            <a:cs typeface="Times New Roman"/>
                          </a:rPr>
                          <m:t>𝑁</m:t>
                        </m:r>
                      </m:e>
                      <m:sub>
                        <m:r>
                          <a:rPr kumimoji="0" lang="en-US" sz="2200" b="0" i="1" u="none" strike="noStrike" kern="0" cap="none" spc="0" normalizeH="0" baseline="-25000" noProof="0">
                            <a:ln>
                              <a:noFill/>
                            </a:ln>
                            <a:solidFill>
                              <a:sysClr val="windowText" lastClr="000000"/>
                            </a:solidFill>
                            <a:effectLst/>
                            <a:uLnTx/>
                            <a:uFillTx/>
                            <a:latin typeface="Cambria Math"/>
                            <a:ea typeface="Calibri"/>
                            <a:cs typeface="Times New Roman"/>
                          </a:rPr>
                          <m:t>2</m:t>
                        </m:r>
                      </m:sub>
                    </m:sSub>
                    <m:sSub>
                      <m:sSubPr>
                        <m:ctrlPr>
                          <a:rPr kumimoji="0" lang="en-US" sz="2200" b="0" i="1" u="none" strike="noStrike" kern="0" cap="none" spc="0" normalizeH="0" baseline="0" noProof="0">
                            <a:ln>
                              <a:noFill/>
                            </a:ln>
                            <a:solidFill>
                              <a:sysClr val="windowText" lastClr="000000"/>
                            </a:solidFill>
                            <a:effectLst/>
                            <a:uLnTx/>
                            <a:uFillTx/>
                            <a:latin typeface="Cambria Math"/>
                            <a:cs typeface="Times New Roman"/>
                          </a:rPr>
                        </m:ctrlPr>
                      </m:sSubPr>
                      <m:e>
                        <m:r>
                          <a:rPr kumimoji="0" lang="en-US" sz="2200" b="0" i="1" u="none" strike="noStrike" kern="0" cap="none" spc="0" normalizeH="0" baseline="0" noProof="0">
                            <a:ln>
                              <a:noFill/>
                            </a:ln>
                            <a:solidFill>
                              <a:sysClr val="windowText" lastClr="000000"/>
                            </a:solidFill>
                            <a:effectLst/>
                            <a:uLnTx/>
                            <a:uFillTx/>
                            <a:latin typeface="Cambria Math"/>
                            <a:ea typeface="Calibri"/>
                            <a:cs typeface="Times New Roman"/>
                          </a:rPr>
                          <m:t>𝐼</m:t>
                        </m:r>
                      </m:e>
                      <m:sub>
                        <m:r>
                          <a:rPr kumimoji="0" lang="en-US" sz="2200" b="0" i="1" u="none" strike="noStrike" kern="0" cap="none" spc="0" normalizeH="0" baseline="0" noProof="0">
                            <a:ln>
                              <a:noFill/>
                            </a:ln>
                            <a:solidFill>
                              <a:sysClr val="windowText" lastClr="000000"/>
                            </a:solidFill>
                            <a:effectLst/>
                            <a:uLnTx/>
                            <a:uFillTx/>
                            <a:latin typeface="Cambria Math"/>
                            <a:ea typeface="Calibri"/>
                            <a:cs typeface="Times New Roman"/>
                          </a:rPr>
                          <m:t>2</m:t>
                        </m:r>
                      </m:sub>
                    </m:sSub>
                  </m:oMath>
                </a14:m>
                <a:r>
                  <a:rPr kumimoji="0" lang="en-US" sz="2200" b="0" i="0" u="none" strike="noStrike" kern="0" cap="none" spc="0" normalizeH="0" baseline="0" noProof="0" dirty="0">
                    <a:ln>
                      <a:noFill/>
                    </a:ln>
                    <a:solidFill>
                      <a:sysClr val="windowText" lastClr="000000"/>
                    </a:solidFill>
                    <a:effectLst/>
                    <a:uLnTx/>
                    <a:uFillTx/>
                    <a:latin typeface="Times New Roman"/>
                    <a:ea typeface="Calibri"/>
                  </a:rPr>
                  <a:t> . Under this condition, the CT secondary currents of primary and secondary side CTs will not match</a:t>
                </a:r>
                <a:endParaRPr kumimoji="0" lang="ar-IQ" sz="2200" b="0" i="0" u="none" strike="noStrike" kern="0" cap="none" spc="0" normalizeH="0" baseline="0" noProof="0" dirty="0">
                  <a:ln>
                    <a:noFill/>
                  </a:ln>
                  <a:solidFill>
                    <a:sysClr val="windowText" lastClr="000000"/>
                  </a:solidFill>
                  <a:effectLst/>
                  <a:uLnTx/>
                  <a:uFillTx/>
                </a:endParaRPr>
              </a:p>
            </p:txBody>
          </p:sp>
        </mc:Choice>
        <mc:Fallback>
          <p:sp>
            <p:nvSpPr>
              <p:cNvPr id="3" name="Rectangle 2"/>
              <p:cNvSpPr>
                <a:spLocks noRot="1" noChangeAspect="1" noMove="1" noResize="1" noEditPoints="1" noAdjustHandles="1" noChangeArrowheads="1" noChangeShapeType="1" noTextEdit="1"/>
              </p:cNvSpPr>
              <p:nvPr/>
            </p:nvSpPr>
            <p:spPr>
              <a:xfrm>
                <a:off x="152400" y="4038600"/>
                <a:ext cx="8915400" cy="1785104"/>
              </a:xfrm>
              <a:prstGeom prst="rect">
                <a:avLst/>
              </a:prstGeom>
              <a:blipFill rotWithShape="1">
                <a:blip r:embed="rId3"/>
                <a:stretch>
                  <a:fillRect l="-820" t="-2055" b="-5822"/>
                </a:stretch>
              </a:blipFill>
            </p:spPr>
            <p:txBody>
              <a:bodyPr/>
              <a:lstStyle/>
              <a:p>
                <a:r>
                  <a:rPr lang="ar-IQ">
                    <a:noFill/>
                  </a:rPr>
                  <a:t> </a:t>
                </a:r>
              </a:p>
            </p:txBody>
          </p:sp>
        </mc:Fallback>
      </mc:AlternateContent>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28600"/>
            <a:ext cx="4648200" cy="461665"/>
          </a:xfrm>
          <a:prstGeom prst="rect">
            <a:avLst/>
          </a:prstGeom>
        </p:spPr>
        <p:txBody>
          <a:bodyPr wrap="square">
            <a:spAutoFit/>
          </a:bodyPr>
          <a:lstStyle/>
          <a:p>
            <a:pPr lvl="0"/>
            <a:r>
              <a:rPr lang="en-US" sz="2400" b="1" dirty="0">
                <a:solidFill>
                  <a:prstClr val="black"/>
                </a:solidFill>
                <a:latin typeface="Times New Roman"/>
                <a:ea typeface="Calibri"/>
              </a:rPr>
              <a:t>Differential Protection for </a:t>
            </a:r>
            <a:r>
              <a:rPr lang="en-US" sz="2400" b="1" dirty="0" err="1">
                <a:solidFill>
                  <a:prstClr val="black"/>
                </a:solidFill>
                <a:latin typeface="Times New Roman"/>
                <a:ea typeface="Calibri"/>
              </a:rPr>
              <a:t>Busbar</a:t>
            </a:r>
            <a:endParaRPr lang="ar-IQ" sz="2400" dirty="0">
              <a:solidFill>
                <a:prstClr val="black"/>
              </a:solidFill>
              <a:latin typeface="Franklin Gothic Book"/>
              <a:cs typeface="Tahoma"/>
            </a:endParaRPr>
          </a:p>
        </p:txBody>
      </p:sp>
      <p:sp>
        <p:nvSpPr>
          <p:cNvPr id="3" name="Rectangle 2"/>
          <p:cNvSpPr/>
          <p:nvPr/>
        </p:nvSpPr>
        <p:spPr>
          <a:xfrm>
            <a:off x="457200" y="990600"/>
            <a:ext cx="8305800" cy="43088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Times New Roman"/>
                <a:ea typeface="Calibri"/>
                <a:cs typeface="Arial"/>
              </a:rPr>
              <a:t>Ideally, differential protection is the solution for the bus-bar protection</a:t>
            </a:r>
            <a:endParaRPr kumimoji="0" lang="ar-IQ" sz="2200" b="0" i="0" u="none" strike="noStrike" kern="0" cap="none" spc="0" normalizeH="0" baseline="0" noProof="0" dirty="0" smtClean="0">
              <a:ln>
                <a:noFill/>
              </a:ln>
              <a:solidFill>
                <a:sysClr val="windowText" lastClr="000000"/>
              </a:solidFill>
              <a:effectLst/>
              <a:uLnTx/>
              <a:uFillTx/>
            </a:endParaRPr>
          </a:p>
        </p:txBody>
      </p:sp>
      <p:pic>
        <p:nvPicPr>
          <p:cNvPr id="4" name="Picture 3"/>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228600" y="1600200"/>
            <a:ext cx="8686800" cy="2628900"/>
          </a:xfrm>
          <a:prstGeom prst="rect">
            <a:avLst/>
          </a:prstGeom>
          <a:noFill/>
          <a:ln>
            <a:noFill/>
          </a:ln>
        </p:spPr>
      </p:pic>
      <p:sp>
        <p:nvSpPr>
          <p:cNvPr id="5" name="Rectangle 4"/>
          <p:cNvSpPr/>
          <p:nvPr/>
        </p:nvSpPr>
        <p:spPr>
          <a:xfrm>
            <a:off x="228600" y="4419600"/>
            <a:ext cx="8610600" cy="1227195"/>
          </a:xfrm>
          <a:prstGeom prst="rect">
            <a:avLst/>
          </a:prstGeom>
        </p:spPr>
        <p:txBody>
          <a:bodyPr wrap="square">
            <a:spAutoFit/>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Times New Roman"/>
                <a:ea typeface="Calibri"/>
                <a:cs typeface="Arial"/>
              </a:rPr>
              <a:t>Figure 2.8 illustrates the basic idea. If the fault is external to the bus, it can be seen that algebraic sum </a:t>
            </a:r>
            <a:r>
              <a:rPr kumimoji="0" lang="en-US" sz="2200" b="0" i="0" u="none" strike="noStrike" kern="0" cap="none" spc="0" normalizeH="0" baseline="0" noProof="0" dirty="0" smtClean="0">
                <a:ln>
                  <a:noFill/>
                </a:ln>
                <a:solidFill>
                  <a:sysClr val="windowText" lastClr="000000"/>
                </a:solidFill>
                <a:effectLst/>
                <a:uLnTx/>
                <a:uFillTx/>
                <a:latin typeface="Times New Roman"/>
                <a:ea typeface="Calibri"/>
                <a:cs typeface="Arial"/>
              </a:rPr>
              <a:t>of</a:t>
            </a:r>
            <a:r>
              <a:rPr kumimoji="0" lang="en-US" sz="2200" b="0" i="0" u="none" strike="noStrike" kern="0" cap="none" spc="0" normalizeH="0" baseline="0" noProof="0" dirty="0" smtClean="0">
                <a:ln>
                  <a:noFill/>
                </a:ln>
                <a:solidFill>
                  <a:sysClr val="windowText" lastClr="000000"/>
                </a:solidFill>
                <a:effectLst/>
                <a:uLnTx/>
                <a:uFillTx/>
                <a:latin typeface="Calibri"/>
                <a:ea typeface="Calibri"/>
                <a:cs typeface="Arial"/>
              </a:rPr>
              <a:t> </a:t>
            </a:r>
            <a:r>
              <a:rPr kumimoji="0" lang="en-US" sz="2200" b="0" i="0" u="none" strike="noStrike" kern="0" cap="none" spc="0" normalizeH="0" baseline="0" noProof="0" dirty="0" smtClean="0">
                <a:ln>
                  <a:noFill/>
                </a:ln>
                <a:solidFill>
                  <a:sysClr val="windowText" lastClr="000000"/>
                </a:solidFill>
                <a:effectLst/>
                <a:uLnTx/>
                <a:uFillTx/>
                <a:latin typeface="Times New Roman"/>
                <a:ea typeface="Calibri"/>
              </a:rPr>
              <a:t>the </a:t>
            </a:r>
            <a:r>
              <a:rPr kumimoji="0" lang="en-US" sz="2200" b="0" i="0" u="none" strike="noStrike" kern="0" cap="none" spc="0" normalizeH="0" baseline="0" noProof="0" dirty="0">
                <a:ln>
                  <a:noFill/>
                </a:ln>
                <a:solidFill>
                  <a:sysClr val="windowText" lastClr="000000"/>
                </a:solidFill>
                <a:effectLst/>
                <a:uLnTx/>
                <a:uFillTx/>
                <a:latin typeface="Times New Roman"/>
                <a:ea typeface="Calibri"/>
              </a:rPr>
              <a:t>currents entering the bus is zero</a:t>
            </a:r>
            <a:r>
              <a:rPr kumimoji="0" lang="en-US" sz="2200" b="0" i="0" u="none" strike="noStrike" kern="0" cap="none" spc="0" normalizeH="0" baseline="0" noProof="0" dirty="0" smtClean="0">
                <a:ln>
                  <a:noFill/>
                </a:ln>
                <a:solidFill>
                  <a:sysClr val="windowText" lastClr="000000"/>
                </a:solidFill>
                <a:effectLst/>
                <a:uLnTx/>
                <a:uFillTx/>
                <a:latin typeface="Times New Roman"/>
                <a:ea typeface="Calibri"/>
              </a:rPr>
              <a:t>.</a:t>
            </a:r>
          </a:p>
          <a:p>
            <a:pPr marL="0" marR="0" lvl="0" indent="0" defTabSz="914400" eaLnBrk="1" fontAlgn="auto" latinLnBrk="0" hangingPunct="1">
              <a:lnSpc>
                <a:spcPct val="115000"/>
              </a:lnSpc>
              <a:spcBef>
                <a:spcPts val="0"/>
              </a:spcBef>
              <a:spcAft>
                <a:spcPts val="0"/>
              </a:spcAft>
              <a:buClrTx/>
              <a:buSzTx/>
              <a:buFontTx/>
              <a:buNone/>
              <a:tabLst/>
              <a:defRPr/>
            </a:pPr>
            <a:endParaRPr kumimoji="0" lang="ar-IQ" sz="2200" b="0" i="0" u="none" strike="noStrike" kern="0" cap="none" spc="0" normalizeH="0" baseline="0" noProof="0" dirty="0">
              <a:ln>
                <a:noFill/>
              </a:ln>
              <a:solidFill>
                <a:sysClr val="windowText" lastClr="000000"/>
              </a:solidFill>
              <a:effectLst/>
              <a:uLnTx/>
              <a:uFillTx/>
            </a:endParaRPr>
          </a:p>
        </p:txBody>
      </p:sp>
      <p:sp>
        <p:nvSpPr>
          <p:cNvPr id="6" name="Rectangle 5"/>
          <p:cNvSpPr/>
          <p:nvPr/>
        </p:nvSpPr>
        <p:spPr>
          <a:xfrm>
            <a:off x="228600" y="5538130"/>
            <a:ext cx="8839200" cy="481670"/>
          </a:xfrm>
          <a:prstGeom prst="rect">
            <a:avLst/>
          </a:prstGeom>
        </p:spPr>
        <p:txBody>
          <a:bodyPr wrap="square">
            <a:spAutoFit/>
          </a:bodyPr>
          <a:lstStyle/>
          <a:p>
            <a:pPr>
              <a:lnSpc>
                <a:spcPct val="115000"/>
              </a:lnSpc>
            </a:pPr>
            <a:r>
              <a:rPr lang="en-US" sz="2200" dirty="0">
                <a:latin typeface="Times New Roman"/>
                <a:ea typeface="Calibri"/>
                <a:cs typeface="Arial"/>
              </a:rPr>
              <a:t>On the other hand, if fault is on the bus (internal fault), this sum is not zero.</a:t>
            </a:r>
            <a:endParaRPr lang="en-US" sz="2200" dirty="0">
              <a:effectLst/>
              <a:latin typeface="Calibri"/>
              <a:ea typeface="Calibri"/>
              <a:cs typeface="Arial"/>
            </a:endParaRPr>
          </a:p>
        </p:txBody>
      </p:sp>
      <p:pic>
        <p:nvPicPr>
          <p:cNvPr id="7" name="Picture 6"/>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28600" y="6213475"/>
            <a:ext cx="2133600" cy="339725"/>
          </a:xfrm>
          <a:prstGeom prst="rect">
            <a:avLst/>
          </a:prstGeom>
          <a:noFill/>
          <a:ln>
            <a:noFill/>
          </a:ln>
        </p:spPr>
      </p:pic>
      <p:sp>
        <p:nvSpPr>
          <p:cNvPr id="8" name="Rectangle 7"/>
          <p:cNvSpPr/>
          <p:nvPr/>
        </p:nvSpPr>
        <p:spPr>
          <a:xfrm>
            <a:off x="2362200" y="6122313"/>
            <a:ext cx="6705600" cy="43088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Times New Roman"/>
                <a:ea typeface="Calibri"/>
              </a:rPr>
              <a:t>Thus, differential protection can be used to protect a bus.</a:t>
            </a:r>
            <a:endParaRPr kumimoji="0" lang="ar-IQ" sz="2200" b="0" i="0" u="none" strike="noStrike" kern="0" cap="none" spc="0" normalizeH="0" baseline="0" noProof="0" dirty="0">
              <a:ln>
                <a:noFill/>
              </a:ln>
              <a:solidFill>
                <a:sysClr val="windowText" lastClr="000000"/>
              </a:solidFill>
              <a:effectLst/>
              <a:uLnTx/>
              <a:uFillTx/>
            </a:endParaRPr>
          </a:p>
        </p:txBody>
      </p:sp>
      <p:pic>
        <p:nvPicPr>
          <p:cNvPr id="9" name="Picture 8"/>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43840" y="5287199"/>
            <a:ext cx="2118360" cy="298450"/>
          </a:xfrm>
          <a:prstGeom prst="rect">
            <a:avLst/>
          </a:prstGeom>
          <a:noFill/>
          <a:ln>
            <a:noFill/>
          </a:ln>
        </p:spPr>
      </p:pic>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057400"/>
            <a:ext cx="5271251" cy="2554545"/>
          </a:xfrm>
          <a:prstGeom prst="rect">
            <a:avLst/>
          </a:prstGeom>
        </p:spPr>
        <p:txBody>
          <a:bodyPr wrap="none">
            <a:spAutoFit/>
          </a:bodyPr>
          <a:lstStyle/>
          <a:p>
            <a:r>
              <a:rPr lang="en-US" sz="8000" dirty="0" smtClean="0"/>
              <a:t>Thank you </a:t>
            </a:r>
          </a:p>
          <a:p>
            <a:r>
              <a:rPr lang="en-US" sz="8000" dirty="0" smtClean="0"/>
              <a:t>For listening</a:t>
            </a:r>
            <a:endParaRPr lang="ar-IQ" sz="8000" dirty="0"/>
          </a:p>
        </p:txBody>
      </p:sp>
    </p:spTree>
    <p:extLst>
      <p:ext uri="{BB962C8B-B14F-4D97-AF65-F5344CB8AC3E}">
        <p14:creationId xmlns:p14="http://schemas.microsoft.com/office/powerpoint/2010/main" val="31278022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04800"/>
            <a:ext cx="4369786" cy="410882"/>
          </a:xfrm>
          <a:prstGeom prst="rect">
            <a:avLst/>
          </a:prstGeom>
        </p:spPr>
        <p:txBody>
          <a:bodyPr wrap="none">
            <a:spAutoFit/>
          </a:bodyPr>
          <a:lstStyle/>
          <a:p>
            <a:pPr algn="ctr" rtl="1">
              <a:lnSpc>
                <a:spcPct val="115000"/>
              </a:lnSpc>
              <a:spcAft>
                <a:spcPts val="1000"/>
              </a:spcAft>
            </a:pPr>
            <a:r>
              <a:rPr lang="en-US" b="1" dirty="0">
                <a:latin typeface="Times New Roman"/>
                <a:ea typeface="Calibri"/>
                <a:cs typeface="Arial"/>
              </a:rPr>
              <a:t>Fundamentals of Power System Protection</a:t>
            </a:r>
            <a:endParaRPr lang="en-US" sz="1200" dirty="0">
              <a:ea typeface="Calibri"/>
              <a:cs typeface="Arial"/>
            </a:endParaRPr>
          </a:p>
        </p:txBody>
      </p:sp>
      <p:sp>
        <p:nvSpPr>
          <p:cNvPr id="3" name="TextBox 2"/>
          <p:cNvSpPr txBox="1"/>
          <p:nvPr/>
        </p:nvSpPr>
        <p:spPr>
          <a:xfrm>
            <a:off x="304800" y="1027277"/>
            <a:ext cx="2438400" cy="461665"/>
          </a:xfrm>
          <a:prstGeom prst="rect">
            <a:avLst/>
          </a:prstGeom>
          <a:noFill/>
        </p:spPr>
        <p:txBody>
          <a:bodyPr wrap="square" rtlCol="1">
            <a:spAutoFit/>
          </a:bodyPr>
          <a:lstStyle/>
          <a:p>
            <a:r>
              <a:rPr lang="en-US" sz="2400" b="1" dirty="0">
                <a:latin typeface="Times New Roman"/>
                <a:ea typeface="Calibri"/>
                <a:cs typeface="Arial"/>
              </a:rPr>
              <a:t>Introduction</a:t>
            </a:r>
            <a:r>
              <a:rPr lang="en-US" sz="2400" dirty="0" smtClean="0"/>
              <a:t> </a:t>
            </a:r>
            <a:endParaRPr lang="ar-IQ" sz="2400" dirty="0"/>
          </a:p>
        </p:txBody>
      </p:sp>
      <p:sp>
        <p:nvSpPr>
          <p:cNvPr id="4" name="Rectangle 3"/>
          <p:cNvSpPr/>
          <p:nvPr/>
        </p:nvSpPr>
        <p:spPr>
          <a:xfrm>
            <a:off x="304800" y="2451080"/>
            <a:ext cx="8458200" cy="3416320"/>
          </a:xfrm>
          <a:prstGeom prst="rect">
            <a:avLst/>
          </a:prstGeom>
        </p:spPr>
        <p:txBody>
          <a:bodyPr wrap="square">
            <a:spAutoFit/>
          </a:bodyPr>
          <a:lstStyle/>
          <a:p>
            <a:pPr algn="just"/>
            <a:r>
              <a:rPr lang="en-US" sz="2400" dirty="0">
                <a:latin typeface="Times New Roman" pitchFamily="18" charset="0"/>
                <a:cs typeface="Times New Roman" pitchFamily="18" charset="0"/>
              </a:rPr>
              <a:t>Electrical energy systems consists of various equipment's connected together. Typically, power is generated at lower voltages (a few kV) (3-phase ac voltage source) which is stepped up by a </a:t>
            </a:r>
            <a:r>
              <a:rPr lang="en-US" sz="2400" dirty="0" smtClean="0">
                <a:latin typeface="Times New Roman" pitchFamily="18" charset="0"/>
                <a:cs typeface="Times New Roman" pitchFamily="18" charset="0"/>
              </a:rPr>
              <a:t>transformer and </a:t>
            </a:r>
            <a:r>
              <a:rPr lang="en-US" sz="2400" dirty="0">
                <a:latin typeface="Times New Roman" pitchFamily="18" charset="0"/>
                <a:cs typeface="Times New Roman" pitchFamily="18" charset="0"/>
              </a:rPr>
              <a:t>fed into a transmission grid. Thermal power should be generated at pit heads and hydro power at </a:t>
            </a:r>
            <a:r>
              <a:rPr lang="en-US" sz="2400" dirty="0" smtClean="0">
                <a:latin typeface="Times New Roman" pitchFamily="18" charset="0"/>
                <a:cs typeface="Times New Roman" pitchFamily="18" charset="0"/>
              </a:rPr>
              <a:t>reservoirs. This </a:t>
            </a:r>
            <a:r>
              <a:rPr lang="en-US" sz="2400" dirty="0">
                <a:latin typeface="Times New Roman" pitchFamily="18" charset="0"/>
                <a:cs typeface="Times New Roman" pitchFamily="18" charset="0"/>
              </a:rPr>
              <a:t>system has to be protected from abnormalities which is the task of protection system.</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1426788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229600" cy="4317207"/>
          </a:xfrm>
          <a:prstGeom prst="rect">
            <a:avLst/>
          </a:prstGeom>
        </p:spPr>
        <p:txBody>
          <a:bodyPr wrap="square">
            <a:spAutoFit/>
          </a:bodyPr>
          <a:lstStyle/>
          <a:p>
            <a:pPr algn="just">
              <a:lnSpc>
                <a:spcPct val="115000"/>
              </a:lnSpc>
            </a:pPr>
            <a:r>
              <a:rPr lang="en-US" sz="2000" dirty="0">
                <a:latin typeface="Times New Roman"/>
                <a:ea typeface="Calibri"/>
                <a:cs typeface="Arial"/>
              </a:rPr>
              <a:t>A human being is a complex system that performs through various apparatus like legs, hands, eyes, ears, heart, bones, blood vessels etc. The heart is analogous to an electrical generator and stomach to the boiler. The eating process provides raw material to generate calories. The power generated is pumped by heart through a complex network of blood vessels. The primary transmission is through arteries and veins. Furthermore, distribution is through fine capillaries. The system operator is the brain which works on inputs of eyes, ears, skin etc. Diagnosing abnormality in any of these organs and taking remedial measures can be thought of as job of "apparatus protection". However, does this cover the complete gambit of anomalies? Are fever, infection </a:t>
            </a:r>
            <a:r>
              <a:rPr lang="en-US" sz="2000" dirty="0" err="1">
                <a:latin typeface="Times New Roman"/>
                <a:ea typeface="Calibri"/>
                <a:cs typeface="Arial"/>
              </a:rPr>
              <a:t>etc</a:t>
            </a:r>
            <a:r>
              <a:rPr lang="en-US" sz="2000" dirty="0">
                <a:latin typeface="Times New Roman"/>
                <a:ea typeface="Calibri"/>
                <a:cs typeface="Arial"/>
              </a:rPr>
              <a:t>, a specific apparatus problem? Why does it cause overall deterioration in functioning of the human being?</a:t>
            </a:r>
            <a:endParaRPr lang="en-US" sz="2000" dirty="0">
              <a:ea typeface="Calibri"/>
              <a:cs typeface="Arial"/>
            </a:endParaRPr>
          </a:p>
        </p:txBody>
      </p:sp>
      <p:sp>
        <p:nvSpPr>
          <p:cNvPr id="3" name="Rectangle 2"/>
          <p:cNvSpPr/>
          <p:nvPr/>
        </p:nvSpPr>
        <p:spPr>
          <a:xfrm>
            <a:off x="1828800" y="233912"/>
            <a:ext cx="5029200" cy="390684"/>
          </a:xfrm>
          <a:prstGeom prst="rect">
            <a:avLst/>
          </a:prstGeom>
        </p:spPr>
        <p:txBody>
          <a:bodyPr wrap="square">
            <a:spAutoFit/>
          </a:bodyPr>
          <a:lstStyle/>
          <a:p>
            <a:pPr algn="just">
              <a:lnSpc>
                <a:spcPct val="115000"/>
              </a:lnSpc>
            </a:pPr>
            <a:r>
              <a:rPr lang="en-US" b="1" dirty="0" smtClean="0">
                <a:latin typeface="Times New Roman"/>
                <a:ea typeface="Calibri"/>
                <a:cs typeface="Arial"/>
              </a:rPr>
              <a:t>Analogy </a:t>
            </a:r>
            <a:r>
              <a:rPr lang="en-US" b="1" dirty="0">
                <a:latin typeface="Times New Roman"/>
                <a:ea typeface="Calibri"/>
                <a:cs typeface="Arial"/>
              </a:rPr>
              <a:t>with Functioning of a Human being</a:t>
            </a:r>
            <a:endParaRPr lang="en-US" sz="1600" dirty="0">
              <a:ea typeface="Calibri"/>
              <a:cs typeface="Arial"/>
            </a:endParaRPr>
          </a:p>
        </p:txBody>
      </p:sp>
      <p:sp>
        <p:nvSpPr>
          <p:cNvPr id="4" name="Rectangle 3"/>
          <p:cNvSpPr/>
          <p:nvPr/>
        </p:nvSpPr>
        <p:spPr>
          <a:xfrm>
            <a:off x="468086" y="5307807"/>
            <a:ext cx="8305800" cy="1323439"/>
          </a:xfrm>
          <a:prstGeom prst="rect">
            <a:avLst/>
          </a:prstGeom>
        </p:spPr>
        <p:txBody>
          <a:bodyPr wrap="square">
            <a:spAutoFit/>
          </a:bodyPr>
          <a:lstStyle/>
          <a:p>
            <a:pPr algn="just"/>
            <a:r>
              <a:rPr lang="en-US" sz="2000" dirty="0"/>
              <a:t>The answer lies in the fact that the system which encompasses body has also abstraction like the mind. Overall health is not just an aggregation of apparatus. It is something much more complex. It involves complex process and associated dynamics (biological, chemical, mechanical etc.)</a:t>
            </a:r>
            <a:endParaRPr lang="ar-IQ" sz="2000" dirty="0"/>
          </a:p>
        </p:txBody>
      </p:sp>
    </p:spTree>
    <p:extLst>
      <p:ext uri="{BB962C8B-B14F-4D97-AF65-F5344CB8AC3E}">
        <p14:creationId xmlns:p14="http://schemas.microsoft.com/office/powerpoint/2010/main" val="25650342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209800" y="304800"/>
            <a:ext cx="4267200" cy="1128486"/>
          </a:xfrm>
          <a:prstGeom prst="wave">
            <a:avLst>
              <a:gd name="adj1" fmla="val 19826"/>
              <a:gd name="adj2" fmla="val 0"/>
            </a:avLst>
          </a:prstGeom>
          <a:gradFill rotWithShape="1">
            <a:gsLst>
              <a:gs pos="0">
                <a:sysClr val="windowText" lastClr="000000">
                  <a:tint val="30000"/>
                  <a:satMod val="250000"/>
                </a:sysClr>
              </a:gs>
              <a:gs pos="72000">
                <a:sysClr val="windowText" lastClr="000000">
                  <a:tint val="75000"/>
                  <a:satMod val="210000"/>
                </a:sysClr>
              </a:gs>
              <a:gs pos="100000">
                <a:sysClr val="windowText" lastClr="000000">
                  <a:tint val="85000"/>
                  <a:satMod val="210000"/>
                </a:sysClr>
              </a:gs>
            </a:gsLst>
            <a:lin ang="5400000" scaled="1"/>
          </a:gradFill>
          <a:ln w="10000" cap="flat" cmpd="sng" algn="ctr">
            <a:solidFill>
              <a:sysClr val="windowText" lastClr="000000"/>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cs typeface="Arial"/>
              </a:rPr>
              <a:t>Why do we need Protection?</a:t>
            </a:r>
            <a:endParaRPr kumimoji="0" lang="en-US" sz="24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3" name="Rectangle 2"/>
          <p:cNvSpPr/>
          <p:nvPr/>
        </p:nvSpPr>
        <p:spPr>
          <a:xfrm>
            <a:off x="446314" y="2133600"/>
            <a:ext cx="8229600" cy="3065455"/>
          </a:xfrm>
          <a:prstGeom prst="rect">
            <a:avLst/>
          </a:prstGeom>
        </p:spPr>
        <p:txBody>
          <a:bodyPr wrap="square">
            <a:spAutoFit/>
          </a:bodyPr>
          <a:lstStyle/>
          <a:p>
            <a:pPr algn="just">
              <a:lnSpc>
                <a:spcPct val="115000"/>
              </a:lnSpc>
            </a:pPr>
            <a:r>
              <a:rPr lang="en-US" sz="2400" dirty="0">
                <a:latin typeface="Times New Roman"/>
                <a:ea typeface="Calibri"/>
                <a:cs typeface="Arial"/>
              </a:rPr>
              <a:t>Electrical power system operates at various voltage levels from 415 V to 400 kV or even more. </a:t>
            </a:r>
            <a:r>
              <a:rPr lang="en-US" sz="2400" dirty="0" smtClean="0">
                <a:latin typeface="Times New Roman"/>
                <a:ea typeface="Calibri"/>
                <a:cs typeface="Arial"/>
              </a:rPr>
              <a:t>Electrical</a:t>
            </a:r>
            <a:r>
              <a:rPr lang="en-US" sz="2400" dirty="0" smtClean="0">
                <a:latin typeface="Calibri"/>
                <a:ea typeface="Calibri"/>
                <a:cs typeface="Arial"/>
              </a:rPr>
              <a:t> </a:t>
            </a:r>
            <a:r>
              <a:rPr lang="en-US" sz="2400" dirty="0" smtClean="0">
                <a:latin typeface="Times New Roman"/>
                <a:ea typeface="Calibri"/>
                <a:cs typeface="Arial"/>
              </a:rPr>
              <a:t>Apparatus </a:t>
            </a:r>
            <a:r>
              <a:rPr lang="en-US" sz="2400" dirty="0">
                <a:latin typeface="Times New Roman"/>
                <a:ea typeface="Calibri"/>
                <a:cs typeface="Arial"/>
              </a:rPr>
              <a:t>used may be enclosed (e.g., motors) or placed in open (e.g., transmission lines). All such equipment undergo abnormalities in their life time due to various reasons. For example, a worn out bearing may cause overloading of a motor. A tree falling or touching an overhead line may cause a fault.</a:t>
            </a:r>
            <a:endParaRPr lang="en-US" sz="2400" dirty="0">
              <a:effectLst/>
              <a:latin typeface="Calibri"/>
              <a:ea typeface="Calibri"/>
              <a:cs typeface="Arial"/>
            </a:endParaRPr>
          </a:p>
        </p:txBody>
      </p:sp>
    </p:spTree>
    <p:extLst>
      <p:ext uri="{BB962C8B-B14F-4D97-AF65-F5344CB8AC3E}">
        <p14:creationId xmlns:p14="http://schemas.microsoft.com/office/powerpoint/2010/main" val="33810324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0" y="990600"/>
            <a:ext cx="7696199" cy="5029200"/>
            <a:chOff x="762000" y="2590800"/>
            <a:chExt cx="7696199" cy="3429000"/>
          </a:xfrm>
        </p:grpSpPr>
        <p:sp>
          <p:nvSpPr>
            <p:cNvPr id="3" name="Flowchart: Alternate Process 2"/>
            <p:cNvSpPr/>
            <p:nvPr/>
          </p:nvSpPr>
          <p:spPr>
            <a:xfrm>
              <a:off x="3048000" y="2590800"/>
              <a:ext cx="3048000" cy="1219200"/>
            </a:xfrm>
            <a:prstGeom prst="flowChartAlternateProcess">
              <a:avLst/>
            </a:prstGeom>
            <a:gradFill rotWithShape="1">
              <a:gsLst>
                <a:gs pos="0">
                  <a:srgbClr val="A5644E">
                    <a:tint val="30000"/>
                    <a:satMod val="250000"/>
                  </a:srgbClr>
                </a:gs>
                <a:gs pos="72000">
                  <a:srgbClr val="A5644E">
                    <a:tint val="75000"/>
                    <a:satMod val="210000"/>
                  </a:srgbClr>
                </a:gs>
                <a:gs pos="100000">
                  <a:srgbClr val="A5644E">
                    <a:tint val="85000"/>
                    <a:satMod val="210000"/>
                  </a:srgbClr>
                </a:gs>
              </a:gsLst>
              <a:lin ang="5400000" scaled="1"/>
            </a:gradFill>
            <a:ln w="10000" cap="flat" cmpd="sng" algn="ctr">
              <a:solidFill>
                <a:srgbClr val="A5644E"/>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Types of Protection</a:t>
              </a:r>
              <a:endParaRPr kumimoji="0" lang="ar-IQ"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sp>
          <p:nvSpPr>
            <p:cNvPr id="4" name="Oval 3"/>
            <p:cNvSpPr/>
            <p:nvPr/>
          </p:nvSpPr>
          <p:spPr>
            <a:xfrm>
              <a:off x="762000" y="4419600"/>
              <a:ext cx="2585864" cy="1600200"/>
            </a:xfrm>
            <a:prstGeom prst="ellipse">
              <a:avLst/>
            </a:prstGeom>
            <a:gradFill rotWithShape="1">
              <a:gsLst>
                <a:gs pos="0">
                  <a:srgbClr val="A19574">
                    <a:tint val="30000"/>
                    <a:satMod val="250000"/>
                  </a:srgbClr>
                </a:gs>
                <a:gs pos="72000">
                  <a:srgbClr val="A19574">
                    <a:tint val="75000"/>
                    <a:satMod val="210000"/>
                  </a:srgbClr>
                </a:gs>
                <a:gs pos="100000">
                  <a:srgbClr val="A19574">
                    <a:tint val="85000"/>
                    <a:satMod val="210000"/>
                  </a:srgbClr>
                </a:gs>
              </a:gsLst>
              <a:lin ang="5400000" scaled="1"/>
            </a:gradFill>
            <a:ln w="10000" cap="flat" cmpd="sng" algn="ctr">
              <a:solidFill>
                <a:srgbClr val="A19574"/>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Apparatus Protection</a:t>
              </a:r>
              <a:endParaRPr kumimoji="0" lang="ar-IQ"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sp>
          <p:nvSpPr>
            <p:cNvPr id="5" name="Oval 4"/>
            <p:cNvSpPr/>
            <p:nvPr/>
          </p:nvSpPr>
          <p:spPr>
            <a:xfrm>
              <a:off x="5915428" y="4495800"/>
              <a:ext cx="2542771" cy="1524000"/>
            </a:xfrm>
            <a:prstGeom prst="ellipse">
              <a:avLst/>
            </a:prstGeom>
            <a:gradFill rotWithShape="1">
              <a:gsLst>
                <a:gs pos="0">
                  <a:srgbClr val="A19574">
                    <a:tint val="30000"/>
                    <a:satMod val="250000"/>
                  </a:srgbClr>
                </a:gs>
                <a:gs pos="72000">
                  <a:srgbClr val="A19574">
                    <a:tint val="75000"/>
                    <a:satMod val="210000"/>
                  </a:srgbClr>
                </a:gs>
                <a:gs pos="100000">
                  <a:srgbClr val="A19574">
                    <a:tint val="85000"/>
                    <a:satMod val="210000"/>
                  </a:srgbClr>
                </a:gs>
              </a:gsLst>
              <a:lin ang="5400000" scaled="1"/>
            </a:gradFill>
            <a:ln w="10000" cap="flat" cmpd="sng" algn="ctr">
              <a:solidFill>
                <a:srgbClr val="A19574"/>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System Protection</a:t>
              </a:r>
              <a:endParaRPr kumimoji="0" lang="ar-IQ"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cxnSp>
          <p:nvCxnSpPr>
            <p:cNvPr id="6" name="Straight Arrow Connector 5"/>
            <p:cNvCxnSpPr/>
            <p:nvPr/>
          </p:nvCxnSpPr>
          <p:spPr>
            <a:xfrm flipH="1">
              <a:off x="2362200" y="3810000"/>
              <a:ext cx="685800" cy="609600"/>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cxnSp>
          <p:nvCxnSpPr>
            <p:cNvPr id="7" name="Straight Arrow Connector 6"/>
            <p:cNvCxnSpPr>
              <a:endCxn id="5" idx="0"/>
            </p:cNvCxnSpPr>
            <p:nvPr/>
          </p:nvCxnSpPr>
          <p:spPr>
            <a:xfrm>
              <a:off x="6096000" y="3810000"/>
              <a:ext cx="1090814" cy="685800"/>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grpSp>
    </p:spTree>
    <p:extLst>
      <p:ext uri="{BB962C8B-B14F-4D97-AF65-F5344CB8AC3E}">
        <p14:creationId xmlns:p14="http://schemas.microsoft.com/office/powerpoint/2010/main" val="17397874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06828" y="457200"/>
            <a:ext cx="8632372" cy="5943600"/>
            <a:chOff x="206828" y="2133600"/>
            <a:chExt cx="8632372" cy="4419600"/>
          </a:xfrm>
        </p:grpSpPr>
        <p:sp>
          <p:nvSpPr>
            <p:cNvPr id="3" name="Oval 2"/>
            <p:cNvSpPr/>
            <p:nvPr/>
          </p:nvSpPr>
          <p:spPr>
            <a:xfrm>
              <a:off x="3581400" y="2133600"/>
              <a:ext cx="1981200" cy="1219200"/>
            </a:xfrm>
            <a:prstGeom prst="ellipse">
              <a:avLst/>
            </a:prstGeom>
            <a:gradFill rotWithShape="1">
              <a:gsLst>
                <a:gs pos="0">
                  <a:sysClr val="windowText" lastClr="000000">
                    <a:tint val="30000"/>
                    <a:satMod val="250000"/>
                  </a:sysClr>
                </a:gs>
                <a:gs pos="72000">
                  <a:sysClr val="windowText" lastClr="000000">
                    <a:tint val="75000"/>
                    <a:satMod val="210000"/>
                  </a:sysClr>
                </a:gs>
                <a:gs pos="100000">
                  <a:sysClr val="windowText" lastClr="000000">
                    <a:tint val="85000"/>
                    <a:satMod val="210000"/>
                  </a:sysClr>
                </a:gs>
              </a:gsLst>
              <a:lin ang="5400000" scaled="1"/>
            </a:gradFill>
            <a:ln w="10000" cap="flat" cmpd="sng" algn="ctr">
              <a:solidFill>
                <a:sysClr val="windowText" lastClr="000000"/>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a:ea typeface="Calibri"/>
                  <a:cs typeface="+mn-cs"/>
                </a:rPr>
                <a:t>Apparatus Protection</a:t>
              </a:r>
              <a:endParaRPr kumimoji="0" lang="ar-IQ" sz="1800" b="0"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sp>
          <p:nvSpPr>
            <p:cNvPr id="4" name="Oval 3"/>
            <p:cNvSpPr/>
            <p:nvPr/>
          </p:nvSpPr>
          <p:spPr>
            <a:xfrm>
              <a:off x="206828" y="3124200"/>
              <a:ext cx="2383972" cy="1676400"/>
            </a:xfrm>
            <a:prstGeom prst="ellipse">
              <a:avLst/>
            </a:prstGeom>
            <a:gradFill rotWithShape="1">
              <a:gsLst>
                <a:gs pos="0">
                  <a:srgbClr val="C17529">
                    <a:tint val="30000"/>
                    <a:satMod val="250000"/>
                  </a:srgbClr>
                </a:gs>
                <a:gs pos="72000">
                  <a:srgbClr val="C17529">
                    <a:tint val="75000"/>
                    <a:satMod val="210000"/>
                  </a:srgbClr>
                </a:gs>
                <a:gs pos="100000">
                  <a:srgbClr val="C17529">
                    <a:tint val="85000"/>
                    <a:satMod val="210000"/>
                  </a:srgbClr>
                </a:gs>
              </a:gsLst>
              <a:lin ang="5400000" scaled="1"/>
            </a:gradFill>
            <a:ln w="10000" cap="flat" cmpd="sng" algn="ctr">
              <a:solidFill>
                <a:srgbClr val="C17529"/>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a:ea typeface="Calibri"/>
                  <a:cs typeface="+mn-cs"/>
                </a:rPr>
                <a:t>Transmission Line Protection and feeder protection</a:t>
              </a:r>
              <a:endParaRPr kumimoji="0" lang="ar-IQ" sz="1800" b="0"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sp>
          <p:nvSpPr>
            <p:cNvPr id="5" name="Oval 4"/>
            <p:cNvSpPr/>
            <p:nvPr/>
          </p:nvSpPr>
          <p:spPr>
            <a:xfrm>
              <a:off x="1600200" y="4953000"/>
              <a:ext cx="1921544" cy="1371600"/>
            </a:xfrm>
            <a:prstGeom prst="ellipse">
              <a:avLst/>
            </a:prstGeom>
            <a:solidFill>
              <a:srgbClr val="A5644E"/>
            </a:solidFill>
            <a:ln w="25400" cap="flat" cmpd="sng" algn="ctr">
              <a:solidFill>
                <a:srgbClr val="A5644E">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Times New Roman"/>
                  <a:ea typeface="Calibri"/>
                  <a:cs typeface="+mn-cs"/>
                </a:rPr>
                <a:t>Transformer Protection</a:t>
              </a:r>
              <a:endParaRPr kumimoji="0" lang="ar-IQ" sz="1800" b="0" i="0" u="none" strike="noStrike" kern="0" cap="none" spc="0" normalizeH="0" baseline="0" noProof="0" dirty="0">
                <a:ln>
                  <a:noFill/>
                </a:ln>
                <a:solidFill>
                  <a:sysClr val="window" lastClr="FFFFFF"/>
                </a:solidFill>
                <a:effectLst/>
                <a:uLnTx/>
                <a:uFillTx/>
                <a:latin typeface="Franklin Gothic Book"/>
                <a:ea typeface="+mn-ea"/>
                <a:cs typeface="Tahoma"/>
              </a:endParaRPr>
            </a:p>
          </p:txBody>
        </p:sp>
        <p:sp>
          <p:nvSpPr>
            <p:cNvPr id="6" name="Oval 5"/>
            <p:cNvSpPr/>
            <p:nvPr/>
          </p:nvSpPr>
          <p:spPr>
            <a:xfrm>
              <a:off x="3733800" y="5105400"/>
              <a:ext cx="2023058" cy="1371600"/>
            </a:xfrm>
            <a:prstGeom prst="ellipse">
              <a:avLst/>
            </a:prstGeom>
            <a:gradFill rotWithShape="1">
              <a:gsLst>
                <a:gs pos="0">
                  <a:srgbClr val="C3986D">
                    <a:tint val="75000"/>
                    <a:shade val="85000"/>
                    <a:satMod val="230000"/>
                  </a:srgbClr>
                </a:gs>
                <a:gs pos="25000">
                  <a:srgbClr val="C3986D">
                    <a:tint val="90000"/>
                    <a:shade val="70000"/>
                    <a:satMod val="220000"/>
                  </a:srgbClr>
                </a:gs>
                <a:gs pos="50000">
                  <a:srgbClr val="C3986D">
                    <a:tint val="90000"/>
                    <a:shade val="58000"/>
                    <a:satMod val="225000"/>
                  </a:srgbClr>
                </a:gs>
                <a:gs pos="65000">
                  <a:srgbClr val="C3986D">
                    <a:tint val="90000"/>
                    <a:shade val="58000"/>
                    <a:satMod val="225000"/>
                  </a:srgbClr>
                </a:gs>
                <a:gs pos="80000">
                  <a:srgbClr val="C3986D">
                    <a:tint val="90000"/>
                    <a:shade val="69000"/>
                    <a:satMod val="220000"/>
                  </a:srgbClr>
                </a:gs>
                <a:gs pos="100000">
                  <a:srgbClr val="C3986D">
                    <a:tint val="77000"/>
                    <a:shade val="80000"/>
                    <a:satMod val="230000"/>
                  </a:srgb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rgbClr val="C3986D">
                  <a:shade val="60000"/>
                  <a:satMod val="110000"/>
                </a:srgbClr>
              </a:contourClr>
            </a:sp3d>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Times New Roman"/>
                  <a:ea typeface="Calibri"/>
                  <a:cs typeface="+mn-cs"/>
                </a:rPr>
                <a:t>Generator Protection</a:t>
              </a:r>
              <a:endParaRPr kumimoji="0" lang="ar-IQ" sz="1800" b="0" i="0" u="none" strike="noStrike" kern="0" cap="none" spc="0" normalizeH="0" baseline="0" noProof="0" dirty="0">
                <a:ln>
                  <a:noFill/>
                </a:ln>
                <a:solidFill>
                  <a:sysClr val="window" lastClr="FFFFFF"/>
                </a:solidFill>
                <a:effectLst/>
                <a:uLnTx/>
                <a:uFillTx/>
                <a:latin typeface="Franklin Gothic Book"/>
                <a:ea typeface="+mn-ea"/>
                <a:cs typeface="Tahoma"/>
              </a:endParaRPr>
            </a:p>
          </p:txBody>
        </p:sp>
        <p:sp>
          <p:nvSpPr>
            <p:cNvPr id="7" name="Oval 6"/>
            <p:cNvSpPr/>
            <p:nvPr/>
          </p:nvSpPr>
          <p:spPr>
            <a:xfrm>
              <a:off x="6858000" y="3598302"/>
              <a:ext cx="1981200" cy="1430897"/>
            </a:xfrm>
            <a:prstGeom prst="ellipse">
              <a:avLst/>
            </a:prstGeom>
            <a:gradFill rotWithShape="1">
              <a:gsLst>
                <a:gs pos="0">
                  <a:srgbClr val="A19574">
                    <a:tint val="30000"/>
                    <a:satMod val="250000"/>
                  </a:srgbClr>
                </a:gs>
                <a:gs pos="72000">
                  <a:srgbClr val="A19574">
                    <a:tint val="75000"/>
                    <a:satMod val="210000"/>
                  </a:srgbClr>
                </a:gs>
                <a:gs pos="100000">
                  <a:srgbClr val="A19574">
                    <a:tint val="85000"/>
                    <a:satMod val="210000"/>
                  </a:srgbClr>
                </a:gs>
              </a:gsLst>
              <a:lin ang="5400000" scaled="1"/>
            </a:gradFill>
            <a:ln w="10000" cap="flat" cmpd="sng" algn="ctr">
              <a:solidFill>
                <a:srgbClr val="A19574"/>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a:ea typeface="Calibri"/>
                  <a:cs typeface="+mn-cs"/>
                </a:rPr>
                <a:t>Motor Protection</a:t>
              </a:r>
              <a:endParaRPr kumimoji="0" lang="ar-IQ" sz="1800" b="0"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cxnSp>
          <p:nvCxnSpPr>
            <p:cNvPr id="8" name="Straight Arrow Connector 7"/>
            <p:cNvCxnSpPr>
              <a:stCxn id="3" idx="2"/>
              <a:endCxn id="4" idx="7"/>
            </p:cNvCxnSpPr>
            <p:nvPr/>
          </p:nvCxnSpPr>
          <p:spPr>
            <a:xfrm flipH="1">
              <a:off x="2241675" y="2743200"/>
              <a:ext cx="1339725" cy="626503"/>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cxnSp>
          <p:nvCxnSpPr>
            <p:cNvPr id="9" name="Straight Arrow Connector 8"/>
            <p:cNvCxnSpPr>
              <a:stCxn id="3" idx="3"/>
              <a:endCxn id="5" idx="0"/>
            </p:cNvCxnSpPr>
            <p:nvPr/>
          </p:nvCxnSpPr>
          <p:spPr>
            <a:xfrm flipH="1">
              <a:off x="2560972" y="3174252"/>
              <a:ext cx="1310568" cy="1778748"/>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cxnSp>
          <p:nvCxnSpPr>
            <p:cNvPr id="10" name="Straight Arrow Connector 9"/>
            <p:cNvCxnSpPr>
              <a:stCxn id="3" idx="6"/>
              <a:endCxn id="7" idx="1"/>
            </p:cNvCxnSpPr>
            <p:nvPr/>
          </p:nvCxnSpPr>
          <p:spPr>
            <a:xfrm>
              <a:off x="5562600" y="2743200"/>
              <a:ext cx="1585540" cy="1064652"/>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sp>
          <p:nvSpPr>
            <p:cNvPr id="11" name="Oval 10"/>
            <p:cNvSpPr/>
            <p:nvPr/>
          </p:nvSpPr>
          <p:spPr>
            <a:xfrm>
              <a:off x="5977942" y="5181600"/>
              <a:ext cx="2023058" cy="1371600"/>
            </a:xfrm>
            <a:prstGeom prst="ellipse">
              <a:avLst/>
            </a:prstGeom>
            <a:gradFill rotWithShape="1">
              <a:gsLst>
                <a:gs pos="0">
                  <a:srgbClr val="B58B80">
                    <a:tint val="30000"/>
                    <a:satMod val="250000"/>
                  </a:srgbClr>
                </a:gs>
                <a:gs pos="72000">
                  <a:srgbClr val="B58B80">
                    <a:tint val="75000"/>
                    <a:satMod val="210000"/>
                  </a:srgbClr>
                </a:gs>
                <a:gs pos="100000">
                  <a:srgbClr val="B58B80">
                    <a:tint val="85000"/>
                    <a:satMod val="210000"/>
                  </a:srgbClr>
                </a:gs>
              </a:gsLst>
              <a:lin ang="5400000" scaled="1"/>
            </a:gradFill>
            <a:ln w="10000" cap="flat" cmpd="sng" algn="ctr">
              <a:solidFill>
                <a:srgbClr val="B58B80"/>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a:ea typeface="Calibri"/>
                  <a:cs typeface="+mn-cs"/>
                </a:rPr>
                <a:t>Busbar Protection</a:t>
              </a:r>
              <a:endParaRPr kumimoji="0" lang="ar-IQ" sz="1800" b="0"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cxnSp>
          <p:nvCxnSpPr>
            <p:cNvPr id="12" name="Straight Arrow Connector 11"/>
            <p:cNvCxnSpPr>
              <a:stCxn id="3" idx="4"/>
              <a:endCxn id="6" idx="0"/>
            </p:cNvCxnSpPr>
            <p:nvPr/>
          </p:nvCxnSpPr>
          <p:spPr>
            <a:xfrm>
              <a:off x="4572000" y="3352800"/>
              <a:ext cx="173329" cy="1752600"/>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cxnSp>
          <p:nvCxnSpPr>
            <p:cNvPr id="13" name="Straight Arrow Connector 12"/>
            <p:cNvCxnSpPr>
              <a:stCxn id="3" idx="5"/>
              <a:endCxn id="11" idx="0"/>
            </p:cNvCxnSpPr>
            <p:nvPr/>
          </p:nvCxnSpPr>
          <p:spPr>
            <a:xfrm>
              <a:off x="5272460" y="3174252"/>
              <a:ext cx="1717011" cy="2007348"/>
            </a:xfrm>
            <a:prstGeom prst="straightConnector1">
              <a:avLst/>
            </a:prstGeom>
            <a:noFill/>
            <a:ln w="38100" cap="flat" cmpd="sng" algn="ctr">
              <a:solidFill>
                <a:sysClr val="windowText" lastClr="000000"/>
              </a:solidFill>
              <a:prstDash val="solid"/>
              <a:tailEnd type="arrow"/>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p:spPr>
        </p:cxnSp>
      </p:grpSp>
    </p:spTree>
    <p:extLst>
      <p:ext uri="{BB962C8B-B14F-4D97-AF65-F5344CB8AC3E}">
        <p14:creationId xmlns:p14="http://schemas.microsoft.com/office/powerpoint/2010/main" val="140863285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304800" y="457200"/>
            <a:ext cx="2743200" cy="1524000"/>
          </a:xfrm>
          <a:prstGeom prst="wedgeEllipseCallout">
            <a:avLst>
              <a:gd name="adj1" fmla="val 66777"/>
              <a:gd name="adj2" fmla="val 65430"/>
            </a:avLst>
          </a:prstGeom>
          <a:gradFill rotWithShape="1">
            <a:gsLst>
              <a:gs pos="0">
                <a:sysClr val="windowText" lastClr="000000">
                  <a:tint val="30000"/>
                  <a:satMod val="250000"/>
                </a:sysClr>
              </a:gs>
              <a:gs pos="72000">
                <a:sysClr val="windowText" lastClr="000000">
                  <a:tint val="75000"/>
                  <a:satMod val="210000"/>
                </a:sysClr>
              </a:gs>
              <a:gs pos="100000">
                <a:sysClr val="windowText" lastClr="000000">
                  <a:tint val="85000"/>
                  <a:satMod val="210000"/>
                </a:sysClr>
              </a:gs>
            </a:gsLst>
            <a:lin ang="5400000" scaled="1"/>
          </a:gradFill>
          <a:ln w="10000" cap="flat" cmpd="sng" algn="ctr">
            <a:solidFill>
              <a:sysClr val="windowText" lastClr="000000"/>
            </a:solidFill>
            <a:prstDash val="solid"/>
          </a:ln>
          <a:effectLst>
            <a:outerShdw blurRad="76200" dist="50800" dir="5400000" rotWithShape="0">
              <a:srgbClr val="4E3B30">
                <a:alpha val="60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Times New Roman"/>
                <a:ea typeface="Calibri"/>
                <a:cs typeface="+mn-cs"/>
              </a:rPr>
              <a:t>What is a Relay?</a:t>
            </a:r>
            <a:endParaRPr kumimoji="0" lang="ar-IQ" sz="2000" b="1" i="0" u="none" strike="noStrike" kern="0" cap="none" spc="0" normalizeH="0" baseline="0" noProof="0" dirty="0">
              <a:ln>
                <a:noFill/>
              </a:ln>
              <a:solidFill>
                <a:sysClr val="windowText" lastClr="000000"/>
              </a:solidFill>
              <a:effectLst/>
              <a:uLnTx/>
              <a:uFillTx/>
              <a:latin typeface="Franklin Gothic Book"/>
              <a:ea typeface="+mn-ea"/>
              <a:cs typeface="Tahoma"/>
            </a:endParaRPr>
          </a:p>
        </p:txBody>
      </p:sp>
      <p:pic>
        <p:nvPicPr>
          <p:cNvPr id="3" name="Picture 2"/>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4038600" y="457200"/>
            <a:ext cx="4800600" cy="3124200"/>
          </a:xfrm>
          <a:prstGeom prst="rect">
            <a:avLst/>
          </a:prstGeom>
          <a:noFill/>
          <a:ln>
            <a:noFill/>
          </a:ln>
        </p:spPr>
      </p:pic>
      <p:sp>
        <p:nvSpPr>
          <p:cNvPr id="4" name="Rectangle 3"/>
          <p:cNvSpPr/>
          <p:nvPr/>
        </p:nvSpPr>
        <p:spPr>
          <a:xfrm>
            <a:off x="609600" y="3886200"/>
            <a:ext cx="8229600" cy="1791260"/>
          </a:xfrm>
          <a:prstGeom prst="rect">
            <a:avLst/>
          </a:prstGeom>
        </p:spPr>
        <p:txBody>
          <a:bodyPr wrap="square">
            <a:spAutoFit/>
          </a:bodyPr>
          <a:lstStyle/>
          <a:p>
            <a:pPr algn="just">
              <a:lnSpc>
                <a:spcPct val="115000"/>
              </a:lnSpc>
            </a:pPr>
            <a:r>
              <a:rPr lang="en-US" sz="2400" dirty="0">
                <a:latin typeface="Times New Roman" pitchFamily="18" charset="0"/>
                <a:ea typeface="Calibri"/>
                <a:cs typeface="Times New Roman" pitchFamily="18" charset="0"/>
              </a:rPr>
              <a:t>Formally, a relay is a logical element which processes the inputs (mostly voltages and currents) from </a:t>
            </a:r>
            <a:r>
              <a:rPr lang="en-US" sz="2400" dirty="0" smtClean="0">
                <a:latin typeface="Times New Roman" pitchFamily="18" charset="0"/>
                <a:ea typeface="Calibri"/>
                <a:cs typeface="Times New Roman" pitchFamily="18" charset="0"/>
              </a:rPr>
              <a:t>the. System/apparatus </a:t>
            </a:r>
            <a:r>
              <a:rPr lang="en-US" sz="2400" dirty="0">
                <a:latin typeface="Times New Roman" pitchFamily="18" charset="0"/>
                <a:ea typeface="Calibri"/>
                <a:cs typeface="Times New Roman" pitchFamily="18" charset="0"/>
              </a:rPr>
              <a:t>and issues a trip decision if a fault within the relay's jurisdiction is detected. </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35864623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533400" y="228600"/>
            <a:ext cx="8001000" cy="2971800"/>
          </a:xfrm>
          <a:prstGeom prst="rect">
            <a:avLst/>
          </a:prstGeom>
          <a:noFill/>
          <a:ln>
            <a:noFill/>
          </a:ln>
        </p:spPr>
      </p:pic>
      <p:sp>
        <p:nvSpPr>
          <p:cNvPr id="3" name="Rectangle 2"/>
          <p:cNvSpPr/>
          <p:nvPr/>
        </p:nvSpPr>
        <p:spPr>
          <a:xfrm>
            <a:off x="381000" y="3311373"/>
            <a:ext cx="8382000" cy="3046988"/>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Times New Roman"/>
                <a:ea typeface="Calibri"/>
              </a:rPr>
              <a:t>The relay element analyzes these inputs and decides whether (a) there is a abnormality or a fault and (b) if yes, whether it is </a:t>
            </a:r>
            <a:r>
              <a:rPr kumimoji="0" lang="en-US" sz="2400" b="0" i="0" u="none" strike="noStrike" kern="0" cap="none" spc="0" normalizeH="0" baseline="0" noProof="0" dirty="0" smtClean="0">
                <a:ln>
                  <a:noFill/>
                </a:ln>
                <a:solidFill>
                  <a:sysClr val="windowText" lastClr="000000"/>
                </a:solidFill>
                <a:effectLst/>
                <a:uLnTx/>
                <a:uFillTx/>
                <a:latin typeface="Times New Roman"/>
                <a:ea typeface="Calibri"/>
              </a:rPr>
              <a:t>within jurisdiction </a:t>
            </a:r>
            <a:r>
              <a:rPr kumimoji="0" lang="en-US" sz="2400" b="0" i="0" u="none" strike="noStrike" kern="0" cap="none" spc="0" normalizeH="0" baseline="0" noProof="0" dirty="0">
                <a:ln>
                  <a:noFill/>
                </a:ln>
                <a:solidFill>
                  <a:sysClr val="windowText" lastClr="000000"/>
                </a:solidFill>
                <a:effectLst/>
                <a:uLnTx/>
                <a:uFillTx/>
                <a:latin typeface="Times New Roman"/>
                <a:ea typeface="Calibri"/>
              </a:rPr>
              <a:t>of the relay. The jurisdiction of relay R1 is restricted to bus B where the transmission line terminates. If the fault is in it's jurisdiction, relay sends a tripping signal to circuit breaker(CB) which opens the circuit. A real life analogy of the jurisdiction of the relay can be thought by considering transmission lines as highways on which traffic (current/power) </a:t>
            </a:r>
            <a:r>
              <a:rPr kumimoji="0" lang="en-US" sz="2400" b="0" i="0" u="none" strike="noStrike" kern="0" cap="none" spc="0" normalizeH="0" baseline="0" noProof="0" dirty="0" smtClean="0">
                <a:ln>
                  <a:noFill/>
                </a:ln>
                <a:solidFill>
                  <a:sysClr val="windowText" lastClr="000000"/>
                </a:solidFill>
                <a:effectLst/>
                <a:uLnTx/>
                <a:uFillTx/>
                <a:latin typeface="Times New Roman"/>
                <a:ea typeface="Calibri"/>
              </a:rPr>
              <a:t>flows.</a:t>
            </a:r>
            <a:endParaRPr kumimoji="0" lang="ar-IQ"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09359412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163</TotalTime>
  <Words>1938</Words>
  <Application>Microsoft Office PowerPoint</Application>
  <PresentationFormat>On-screen Show (4:3)</PresentationFormat>
  <Paragraphs>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Kilter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dc:creator>
  <cp:lastModifiedBy>DR.Ahmed Saker</cp:lastModifiedBy>
  <cp:revision>16</cp:revision>
  <dcterms:created xsi:type="dcterms:W3CDTF">2006-08-16T00:00:00Z</dcterms:created>
  <dcterms:modified xsi:type="dcterms:W3CDTF">2021-08-13T12:10:51Z</dcterms:modified>
</cp:coreProperties>
</file>