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70" d="100"/>
          <a:sy n="70"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F317D82-6A90-4FAF-BB1B-5B40F37FE3C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9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60DE2-C5D7-43B8-96C8-4606E1C35D7E}"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385720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8420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33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214333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586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517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7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96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3916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60DE2-C5D7-43B8-96C8-4606E1C35D7E}"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17D82-6A90-4FAF-BB1B-5B40F37FE3C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60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60DE2-C5D7-43B8-96C8-4606E1C35D7E}"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331025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60DE2-C5D7-43B8-96C8-4606E1C35D7E}"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17D82-6A90-4FAF-BB1B-5B40F37FE3C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17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60DE2-C5D7-43B8-96C8-4606E1C35D7E}"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17D82-6A90-4FAF-BB1B-5B40F37FE3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36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0DE2-C5D7-43B8-96C8-4606E1C35D7E}"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1383828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60DE2-C5D7-43B8-96C8-4606E1C35D7E}"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17D82-6A90-4FAF-BB1B-5B40F37FE3C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66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C60DE2-C5D7-43B8-96C8-4606E1C35D7E}"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17D82-6A90-4FAF-BB1B-5B40F37FE3CB}" type="slidenum">
              <a:rPr lang="en-US" smtClean="0"/>
              <a:t>‹#›</a:t>
            </a:fld>
            <a:endParaRPr lang="en-US"/>
          </a:p>
        </p:txBody>
      </p:sp>
    </p:spTree>
    <p:extLst>
      <p:ext uri="{BB962C8B-B14F-4D97-AF65-F5344CB8AC3E}">
        <p14:creationId xmlns:p14="http://schemas.microsoft.com/office/powerpoint/2010/main" val="321621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C60DE2-C5D7-43B8-96C8-4606E1C35D7E}" type="datetimeFigureOut">
              <a:rPr lang="en-US" smtClean="0"/>
              <a:t>8/22/2021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317D82-6A90-4FAF-BB1B-5B40F37FE3CB}" type="slidenum">
              <a:rPr lang="en-US" smtClean="0"/>
              <a:t>‹#›</a:t>
            </a:fld>
            <a:endParaRPr lang="en-US"/>
          </a:p>
        </p:txBody>
      </p:sp>
    </p:spTree>
    <p:extLst>
      <p:ext uri="{BB962C8B-B14F-4D97-AF65-F5344CB8AC3E}">
        <p14:creationId xmlns:p14="http://schemas.microsoft.com/office/powerpoint/2010/main" val="39401779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962" y="984420"/>
            <a:ext cx="9501187" cy="2262781"/>
          </a:xfrm>
        </p:spPr>
        <p:txBody>
          <a:bodyPr>
            <a:noAutofit/>
          </a:bodyPr>
          <a:lstStyle/>
          <a:p>
            <a:br>
              <a:rPr lang="ar-IQ" sz="6600" dirty="0">
                <a:latin typeface="Arial" panose="020B0604020202020204" pitchFamily="34" charset="0"/>
                <a:cs typeface="Arial" panose="020B0604020202020204" pitchFamily="34" charset="0"/>
              </a:rPr>
            </a:br>
            <a:br>
              <a:rPr lang="ar-IQ" sz="6600" dirty="0">
                <a:latin typeface="Arial" panose="020B0604020202020204" pitchFamily="34" charset="0"/>
                <a:cs typeface="Arial" panose="020B0604020202020204" pitchFamily="34" charset="0"/>
              </a:rPr>
            </a:br>
            <a:r>
              <a:rPr lang="ar-IQ" sz="7200" b="1" dirty="0">
                <a:latin typeface="Arial" panose="020B0604020202020204" pitchFamily="34" charset="0"/>
                <a:cs typeface="Arial" panose="020B0604020202020204" pitchFamily="34" charset="0"/>
              </a:rPr>
              <a:t>تدريب اللجان المجتمعية </a:t>
            </a:r>
            <a:endParaRPr lang="en-US" sz="7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830513" y="421279"/>
            <a:ext cx="8915399" cy="1126283"/>
          </a:xfrm>
        </p:spPr>
        <p:txBody>
          <a:bodyPr/>
          <a:lstStyle/>
          <a:p>
            <a:endParaRPr lang="en-US" dirty="0"/>
          </a:p>
          <a:p>
            <a:endParaRPr lang="en-US" dirty="0"/>
          </a:p>
        </p:txBody>
      </p:sp>
      <p:sp>
        <p:nvSpPr>
          <p:cNvPr id="5" name="Title 1"/>
          <p:cNvSpPr txBox="1">
            <a:spLocks/>
          </p:cNvSpPr>
          <p:nvPr/>
        </p:nvSpPr>
        <p:spPr>
          <a:xfrm>
            <a:off x="5816945" y="4360136"/>
            <a:ext cx="3758973" cy="1074764"/>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ar-IQ" sz="6600" dirty="0">
                <a:latin typeface="Arial" panose="020B0604020202020204" pitchFamily="34" charset="0"/>
                <a:cs typeface="Arial" panose="020B0604020202020204" pitchFamily="34" charset="0"/>
              </a:rPr>
            </a:br>
            <a:br>
              <a:rPr lang="ar-IQ" sz="6600" dirty="0">
                <a:latin typeface="Arial" panose="020B0604020202020204" pitchFamily="34" charset="0"/>
                <a:cs typeface="Arial" panose="020B0604020202020204" pitchFamily="34" charset="0"/>
              </a:rPr>
            </a:br>
            <a:r>
              <a:rPr lang="ar-IQ" sz="6600" b="1" dirty="0">
                <a:latin typeface="Arial" panose="020B0604020202020204" pitchFamily="34" charset="0"/>
                <a:cs typeface="Arial" panose="020B0604020202020204" pitchFamily="34" charset="0"/>
              </a:rPr>
              <a:t>د.نائل الزامل</a:t>
            </a:r>
            <a:endParaRPr lang="en-US" sz="6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66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29733"/>
            <a:ext cx="9601196" cy="1303867"/>
          </a:xfrm>
        </p:spPr>
        <p:txBody>
          <a:bodyPr>
            <a:normAutofit fontScale="90000"/>
          </a:bodyPr>
          <a:lstStyle/>
          <a:p>
            <a:pPr algn="r" rtl="1"/>
            <a:r>
              <a:rPr lang="ar-IQ" b="1" dirty="0">
                <a:latin typeface="Hana" panose="00000400000000000000" pitchFamily="2" charset="-78"/>
                <a:cs typeface="Hana" panose="00000400000000000000" pitchFamily="2" charset="-78"/>
              </a:rPr>
              <a:t>مفاهيم أساسية عن العنف المبني على النوع الاجتماعي</a:t>
            </a:r>
            <a:endParaRPr lang="en-US" b="1" dirty="0"/>
          </a:p>
        </p:txBody>
      </p:sp>
      <p:sp>
        <p:nvSpPr>
          <p:cNvPr id="3" name="Content Placeholder 2"/>
          <p:cNvSpPr>
            <a:spLocks noGrp="1"/>
          </p:cNvSpPr>
          <p:nvPr>
            <p:ph idx="1"/>
          </p:nvPr>
        </p:nvSpPr>
        <p:spPr>
          <a:xfrm>
            <a:off x="1981198" y="2138149"/>
            <a:ext cx="8915400" cy="4445000"/>
          </a:xfrm>
        </p:spPr>
        <p:txBody>
          <a:bodyPr/>
          <a:lstStyle/>
          <a:p>
            <a:pPr algn="r" rtl="1"/>
            <a:r>
              <a:rPr lang="ar-IQ" sz="2800" b="1" dirty="0">
                <a:latin typeface="Arial" panose="020B0604020202020204" pitchFamily="34" charset="0"/>
                <a:cs typeface="Arial" panose="020B0604020202020204" pitchFamily="34" charset="0"/>
              </a:rPr>
              <a:t>تلخيص المفاهيم، دراسات حالة:</a:t>
            </a:r>
          </a:p>
          <a:p>
            <a:pPr marL="0" indent="0" algn="r" rtl="1">
              <a:buNone/>
            </a:pPr>
            <a:r>
              <a:rPr lang="ar-IQ" sz="2000" dirty="0">
                <a:latin typeface="Arial" panose="020B0604020202020204" pitchFamily="34" charset="0"/>
                <a:cs typeface="Arial" panose="020B0604020202020204" pitchFamily="34" charset="0"/>
              </a:rPr>
              <a:t>في أسرة مقيمة في يبلغ والد فتاة في السادسة عشرة من عمرها، ابنته، بأنه رتب لها زواج من رجل معين ولا تكون الفتاة تعرف ذلك الرجل معرفة تامة؛ فهو يكبرها في العمر كثيرًا، لكنها تقبل بالزواج منه.</a:t>
            </a:r>
          </a:p>
          <a:p>
            <a:pPr algn="r" rtl="1">
              <a:buFontTx/>
              <a:buChar char="-"/>
            </a:pPr>
            <a:r>
              <a:rPr lang="ar-IQ" sz="2000" dirty="0">
                <a:latin typeface="Arial" panose="020B0604020202020204" pitchFamily="34" charset="0"/>
                <a:cs typeface="Arial" panose="020B0604020202020204" pitchFamily="34" charset="0"/>
              </a:rPr>
              <a:t>مثل هذا الوضع ممكن الحدوث؟</a:t>
            </a:r>
          </a:p>
          <a:p>
            <a:pPr algn="r" rtl="1">
              <a:buFontTx/>
              <a:buChar char="-"/>
            </a:pPr>
            <a:r>
              <a:rPr lang="ar-IQ" sz="2000" dirty="0">
                <a:latin typeface="Arial" panose="020B0604020202020204" pitchFamily="34" charset="0"/>
                <a:cs typeface="Arial" panose="020B0604020202020204" pitchFamily="34" charset="0"/>
              </a:rPr>
              <a:t> هل تعتقد أن الفتاة أعطت موافقة مستنيرة على هذا الزواج؟</a:t>
            </a:r>
          </a:p>
          <a:p>
            <a:pPr algn="r" rtl="1">
              <a:buFontTx/>
              <a:buChar char="-"/>
            </a:pPr>
            <a:r>
              <a:rPr lang="ar-IQ" sz="2000" dirty="0">
                <a:latin typeface="Arial" panose="020B0604020202020204" pitchFamily="34" charset="0"/>
                <a:cs typeface="Arial" panose="020B0604020202020204" pitchFamily="34" charset="0"/>
              </a:rPr>
              <a:t>هل استخدمت أي قوة في هذه الواقعة؟</a:t>
            </a:r>
          </a:p>
          <a:p>
            <a:pPr algn="r" rtl="1">
              <a:buFontTx/>
              <a:buChar char="-"/>
            </a:pPr>
            <a:r>
              <a:rPr lang="ar-IQ" sz="2000" dirty="0">
                <a:latin typeface="Arial" panose="020B0604020202020204" pitchFamily="34" charset="0"/>
                <a:cs typeface="Arial" panose="020B0604020202020204" pitchFamily="34" charset="0"/>
              </a:rPr>
              <a:t>من الأقوى في هذا المثال (الاب ام (ابنته)؟</a:t>
            </a:r>
          </a:p>
          <a:p>
            <a:pPr algn="r" rtl="1">
              <a:buFontTx/>
              <a:buChar char="-"/>
            </a:pPr>
            <a:r>
              <a:rPr lang="ar-IQ" sz="2000" dirty="0">
                <a:latin typeface="Arial" panose="020B0604020202020204" pitchFamily="34" charset="0"/>
                <a:cs typeface="Arial" panose="020B0604020202020204" pitchFamily="34" charset="0"/>
              </a:rPr>
              <a:t>ما نوع القوة التي تمتلكها الابنة؟</a:t>
            </a:r>
          </a:p>
          <a:p>
            <a:pPr algn="r" rtl="1">
              <a:buFontTx/>
              <a:buChar char="-"/>
            </a:pPr>
            <a:r>
              <a:rPr lang="ar-IQ" sz="2000" dirty="0">
                <a:latin typeface="Arial" panose="020B0604020202020204" pitchFamily="34" charset="0"/>
                <a:cs typeface="Arial" panose="020B0604020202020204" pitchFamily="34" charset="0"/>
              </a:rPr>
              <a:t>كيف ترتبط القوة بالاختيار في هذا المثال؟</a:t>
            </a:r>
          </a:p>
          <a:p>
            <a:pPr algn="r" rtl="1">
              <a:buFontTx/>
              <a:buChar char="-"/>
            </a:pPr>
            <a:endParaRPr lang="en-US" dirty="0"/>
          </a:p>
        </p:txBody>
      </p:sp>
    </p:spTree>
    <p:extLst>
      <p:ext uri="{BB962C8B-B14F-4D97-AF65-F5344CB8AC3E}">
        <p14:creationId xmlns:p14="http://schemas.microsoft.com/office/powerpoint/2010/main" val="765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54585"/>
            <a:ext cx="9601196" cy="1303867"/>
          </a:xfrm>
        </p:spPr>
        <p:txBody>
          <a:bodyPr>
            <a:normAutofit/>
          </a:bodyPr>
          <a:lstStyle/>
          <a:p>
            <a:pPr algn="r" rtl="1"/>
            <a:r>
              <a:rPr lang="ar-IQ" sz="4000" b="1" dirty="0">
                <a:latin typeface="Hana" panose="00000400000000000000" pitchFamily="2" charset="-78"/>
                <a:cs typeface="+mn-cs"/>
              </a:rPr>
              <a:t>العنف وحقوق الإنسان:</a:t>
            </a:r>
            <a:endParaRPr lang="en-US" sz="4000" b="1" dirty="0">
              <a:latin typeface="Hana" panose="00000400000000000000" pitchFamily="2" charset="-78"/>
              <a:cs typeface="+mn-cs"/>
            </a:endParaRPr>
          </a:p>
        </p:txBody>
      </p:sp>
      <p:sp>
        <p:nvSpPr>
          <p:cNvPr id="3" name="Content Placeholder 2"/>
          <p:cNvSpPr>
            <a:spLocks noGrp="1"/>
          </p:cNvSpPr>
          <p:nvPr>
            <p:ph idx="1"/>
          </p:nvPr>
        </p:nvSpPr>
        <p:spPr>
          <a:xfrm>
            <a:off x="2212759" y="1746914"/>
            <a:ext cx="8683839" cy="4216210"/>
          </a:xfrm>
        </p:spPr>
        <p:txBody>
          <a:bodyPr>
            <a:noAutofit/>
          </a:bodyPr>
          <a:lstStyle/>
          <a:p>
            <a:pPr algn="r" rtl="1"/>
            <a:r>
              <a:rPr lang="ar-IQ" sz="2000" b="1" dirty="0">
                <a:latin typeface="Arial" panose="020B0604020202020204" pitchFamily="34" charset="0"/>
                <a:cs typeface="Arial" panose="020B0604020202020204" pitchFamily="34" charset="0"/>
              </a:rPr>
              <a:t>تعتبر أفعال العنف المبني على النوع الاجتماعي انتهاكات لحقوق الانسان، والتي تحميها مواثيق ومعاهدات حقوق الانسان والقوانين الوطنية. بعض هذه الحقوق:</a:t>
            </a:r>
          </a:p>
          <a:p>
            <a:pPr marL="0" indent="0" algn="r" rtl="1">
              <a:buNone/>
            </a:pPr>
            <a:r>
              <a:rPr lang="ar-IQ" sz="2000" dirty="0">
                <a:latin typeface="Arial" panose="020B0604020202020204" pitchFamily="34" charset="0"/>
                <a:cs typeface="Arial" panose="020B0604020202020204" pitchFamily="34" charset="0"/>
              </a:rPr>
              <a:t>-الحق في الحياة والحرية والأمن</a:t>
            </a:r>
          </a:p>
          <a:p>
            <a:pPr marL="0" indent="0" algn="r" rtl="1">
              <a:buNone/>
            </a:pPr>
            <a:r>
              <a:rPr lang="ar-IQ" sz="2000" dirty="0">
                <a:latin typeface="Arial" panose="020B0604020202020204" pitchFamily="34" charset="0"/>
                <a:cs typeface="Arial" panose="020B0604020202020204" pitchFamily="34" charset="0"/>
              </a:rPr>
              <a:t>-الحق في الحصول على أفضل مستوى في الصحة البدنية والعقلية</a:t>
            </a:r>
          </a:p>
          <a:p>
            <a:pPr marL="0" indent="0" algn="r" rtl="1">
              <a:buNone/>
            </a:pPr>
            <a:r>
              <a:rPr lang="ar-IQ" sz="2000" dirty="0">
                <a:latin typeface="Arial" panose="020B0604020202020204" pitchFamily="34" charset="0"/>
                <a:cs typeface="Arial" panose="020B0604020202020204" pitchFamily="34" charset="0"/>
              </a:rPr>
              <a:t>-الحق في الحماية من التعذيب أو المعاملة اللاإنسانية القاسية أو المهينة</a:t>
            </a:r>
          </a:p>
          <a:p>
            <a:pPr marL="0" indent="0" algn="r" rtl="1">
              <a:buNone/>
            </a:pPr>
            <a:r>
              <a:rPr lang="ar-IQ" sz="2000" dirty="0">
                <a:latin typeface="Arial" panose="020B0604020202020204" pitchFamily="34" charset="0"/>
                <a:cs typeface="Arial" panose="020B0604020202020204" pitchFamily="34" charset="0"/>
              </a:rPr>
              <a:t>-الحق في حرية التعبير عن الرأي</a:t>
            </a:r>
          </a:p>
          <a:p>
            <a:pPr marL="0" indent="0" algn="r" rtl="1">
              <a:buNone/>
            </a:pPr>
            <a:r>
              <a:rPr lang="ar-IQ" sz="2000" dirty="0">
                <a:latin typeface="Arial" panose="020B0604020202020204" pitchFamily="34" charset="0"/>
                <a:cs typeface="Arial" panose="020B0604020202020204" pitchFamily="34" charset="0"/>
              </a:rPr>
              <a:t>-الحق في التعليم والتطوير و الذاتي.</a:t>
            </a:r>
          </a:p>
          <a:p>
            <a:pPr marL="0" indent="0" algn="r" rtl="1">
              <a:buNone/>
            </a:pPr>
            <a:r>
              <a:rPr lang="ar-IQ" sz="2000" dirty="0">
                <a:latin typeface="Arial" panose="020B0604020202020204" pitchFamily="34" charset="0"/>
                <a:cs typeface="Arial" panose="020B0604020202020204" pitchFamily="34" charset="0"/>
              </a:rPr>
              <a:t>-الحق في الحماية من جميع أنواع الإهمال والإساءة والاستغلال</a:t>
            </a:r>
          </a:p>
          <a:p>
            <a:pPr marL="0" indent="0" algn="r" rtl="1">
              <a:buNone/>
            </a:pPr>
            <a:r>
              <a:rPr lang="ar-IQ" sz="2000" b="1" dirty="0">
                <a:latin typeface="Arial" panose="020B0604020202020204" pitchFamily="34" charset="0"/>
                <a:cs typeface="Arial" panose="020B0604020202020204" pitchFamily="34" charset="0"/>
              </a:rPr>
              <a:t>هذه الحقوق وغيرها تحميها القوانين الدولية لحقوق الإنسان، وتشمل الرجال والنساء بدون أي نوع من التمييز على أساس العرق أو الجنس أو اللغة أو أي صفة أخرى.</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75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latin typeface="Hana" panose="00000400000000000000" pitchFamily="2" charset="-78"/>
                <a:cs typeface="+mn-cs"/>
              </a:rPr>
              <a:t>العنف وحقوق الإنسان:</a:t>
            </a:r>
            <a:endParaRPr lang="en-US" b="1" dirty="0">
              <a:cs typeface="+mn-cs"/>
            </a:endParaRPr>
          </a:p>
        </p:txBody>
      </p:sp>
      <p:sp>
        <p:nvSpPr>
          <p:cNvPr id="3" name="Content Placeholder 2"/>
          <p:cNvSpPr>
            <a:spLocks noGrp="1"/>
          </p:cNvSpPr>
          <p:nvPr>
            <p:ph idx="1"/>
          </p:nvPr>
        </p:nvSpPr>
        <p:spPr/>
        <p:txBody>
          <a:bodyPr>
            <a:normAutofit/>
          </a:bodyPr>
          <a:lstStyle/>
          <a:p>
            <a:pPr algn="just" rtl="1"/>
            <a:r>
              <a:rPr lang="ar-IQ" sz="2800" dirty="0">
                <a:latin typeface="Arial" panose="020B0604020202020204" pitchFamily="34" charset="0"/>
                <a:cs typeface="Arial" panose="020B0604020202020204" pitchFamily="34" charset="0"/>
              </a:rPr>
              <a:t>تشمل العديد من اتفاقيات حقوق الانسان على مواد تعزز حقوق المرأة. وأبرزها الاتفاق التي تبنيه الجمعية العامة للأمم المتحدة في 1979 بعنوان القضاء على جميع اشكال التمييز ضد المرأة والذي كان الاتفاق الأول الملزم قانونية لوضع مبادئ لحقوق المرأة في جميع المجالات، ولمواجهة جميع أفعال العنف في المجال العام والخاص، وتوصيات محددة للدول فيما يتعلق بالوقاية والتبليغ والحماية القانونية للنساء.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38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a:latin typeface="Hana" panose="00000400000000000000" pitchFamily="2" charset="-78"/>
                <a:cs typeface="+mn-cs"/>
              </a:rPr>
              <a:t>العنف وحقوق الإنسان:</a:t>
            </a:r>
            <a:endParaRPr lang="en-US" dirty="0">
              <a:cs typeface="+mn-cs"/>
            </a:endParaRPr>
          </a:p>
        </p:txBody>
      </p:sp>
      <p:sp>
        <p:nvSpPr>
          <p:cNvPr id="3" name="Content Placeholder 2"/>
          <p:cNvSpPr>
            <a:spLocks noGrp="1"/>
          </p:cNvSpPr>
          <p:nvPr>
            <p:ph idx="1"/>
          </p:nvPr>
        </p:nvSpPr>
        <p:spPr>
          <a:xfrm>
            <a:off x="1638300" y="2540000"/>
            <a:ext cx="8915400" cy="4318000"/>
          </a:xfrm>
        </p:spPr>
        <p:txBody>
          <a:bodyPr>
            <a:noAutofit/>
          </a:bodyPr>
          <a:lstStyle/>
          <a:p>
            <a:pPr marL="0" indent="0" algn="r" rtl="1">
              <a:buNone/>
            </a:pPr>
            <a:r>
              <a:rPr lang="ar-IQ" sz="2000" dirty="0">
                <a:latin typeface="Arial" panose="020B0604020202020204" pitchFamily="34" charset="0"/>
                <a:cs typeface="Arial" panose="020B0604020202020204" pitchFamily="34" charset="0"/>
              </a:rPr>
              <a:t>فيما يلي البنود المتعلقة بحقوق المرأة والعنف ضد المرأة في المواثيق المختلفة:</a:t>
            </a:r>
            <a:endParaRPr lang="en-US" sz="2000" dirty="0">
              <a:latin typeface="Arial" panose="020B0604020202020204" pitchFamily="34" charset="0"/>
              <a:cs typeface="Arial" panose="020B0604020202020204" pitchFamily="34" charset="0"/>
            </a:endParaRPr>
          </a:p>
          <a:p>
            <a:pPr algn="r" rtl="1"/>
            <a:r>
              <a:rPr lang="ar-IQ" sz="2000" b="1" dirty="0">
                <a:latin typeface="Arial" panose="020B0604020202020204" pitchFamily="34" charset="0"/>
                <a:cs typeface="Arial" panose="020B0604020202020204" pitchFamily="34" charset="0"/>
              </a:rPr>
              <a:t>١٩٤٨م الإعلان العالمي لحقوق الأنسان:</a:t>
            </a:r>
          </a:p>
          <a:p>
            <a:pPr marL="0" indent="0" algn="r" rtl="1">
              <a:buNone/>
            </a:pPr>
            <a:endParaRPr lang="ar-IQ" sz="2000" dirty="0">
              <a:latin typeface="Arial" panose="020B0604020202020204" pitchFamily="34" charset="0"/>
              <a:cs typeface="Arial" panose="020B0604020202020204" pitchFamily="34" charset="0"/>
            </a:endParaRPr>
          </a:p>
          <a:p>
            <a:pPr algn="r" rtl="1">
              <a:buFont typeface="Wingdings" panose="05000000000000000000" pitchFamily="2" charset="2"/>
              <a:buChar char="v"/>
            </a:pPr>
            <a:r>
              <a:rPr lang="ar-IQ" sz="2000" b="1" dirty="0">
                <a:latin typeface="Arial" panose="020B0604020202020204" pitchFamily="34" charset="0"/>
                <a:cs typeface="Arial" panose="020B0604020202020204" pitchFamily="34" charset="0"/>
              </a:rPr>
              <a:t>المادة 7 : </a:t>
            </a:r>
            <a:r>
              <a:rPr lang="ar-IQ" sz="2000" dirty="0">
                <a:latin typeface="Arial" panose="020B0604020202020204" pitchFamily="34" charset="0"/>
                <a:cs typeface="Arial" panose="020B0604020202020204" pitchFamily="34" charset="0"/>
              </a:rPr>
              <a:t>الناس جميعا سواء أمام القانون، وهم يتساوون في حق التمتع بحماية القانون دونما تمييز، كما يتساوون في حق التمتع بالحماية من أي تمييز ينتهك هذا الإعلان ومن أي تحريض على مثل هذا التمييز.</a:t>
            </a:r>
          </a:p>
          <a:p>
            <a:pPr marL="0" indent="0" algn="r" rtl="1">
              <a:buNone/>
            </a:pPr>
            <a:endParaRPr lang="ar-IQ" sz="2000" dirty="0">
              <a:latin typeface="Arial" panose="020B0604020202020204" pitchFamily="34" charset="0"/>
              <a:cs typeface="Arial" panose="020B0604020202020204" pitchFamily="34" charset="0"/>
            </a:endParaRPr>
          </a:p>
          <a:p>
            <a:pPr algn="r" rtl="1">
              <a:buFont typeface="Wingdings" panose="05000000000000000000" pitchFamily="2" charset="2"/>
              <a:buChar char="v"/>
            </a:pPr>
            <a:r>
              <a:rPr lang="ar-IQ" sz="2000" b="1" dirty="0">
                <a:latin typeface="Arial" panose="020B0604020202020204" pitchFamily="34" charset="0"/>
                <a:cs typeface="Arial" panose="020B0604020202020204" pitchFamily="34" charset="0"/>
              </a:rPr>
              <a:t>المادة 16 : </a:t>
            </a:r>
            <a:r>
              <a:rPr lang="ar-IQ" sz="2000" dirty="0">
                <a:latin typeface="Arial" panose="020B0604020202020204" pitchFamily="34" charset="0"/>
                <a:cs typeface="Arial" panose="020B0604020202020204" pitchFamily="34" charset="0"/>
              </a:rPr>
              <a:t>للرجل والمرأة، متى أدركا سن البلوغ، حق التزوج وتأسيس أسرة، دون أي قيد بسبب العرق أو الجنسية أو الدين. وهما متساويان في الحقوق لدى التزوج وخلال قيام الزواج ولدى انحلاله، ولا يعقد الزواج إلا برضا الطرفين المزمع زواجهما رضاء كاملا الا إكراه فيه.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04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Aldhabi" panose="01000000000000000000" pitchFamily="2" charset="-78"/>
                <a:cs typeface="+mn-cs"/>
              </a:rPr>
              <a:t>مفاهيم أساسية عن العنف المبني على النوع الاجتماعي</a:t>
            </a:r>
            <a:br>
              <a:rPr lang="ar-IQ" dirty="0">
                <a:latin typeface="Hana" panose="00000400000000000000" pitchFamily="2" charset="-78"/>
                <a:cs typeface="Hana" panose="00000400000000000000" pitchFamily="2" charset="-78"/>
              </a:rPr>
            </a:br>
            <a:endParaRPr lang="en-US" dirty="0"/>
          </a:p>
        </p:txBody>
      </p:sp>
      <p:sp>
        <p:nvSpPr>
          <p:cNvPr id="3" name="Content Placeholder 2"/>
          <p:cNvSpPr>
            <a:spLocks noGrp="1"/>
          </p:cNvSpPr>
          <p:nvPr>
            <p:ph idx="1"/>
          </p:nvPr>
        </p:nvSpPr>
        <p:spPr>
          <a:xfrm>
            <a:off x="1879528" y="2430738"/>
            <a:ext cx="8915400" cy="3777622"/>
          </a:xfrm>
        </p:spPr>
        <p:txBody>
          <a:bodyPr>
            <a:noAutofit/>
          </a:bodyPr>
          <a:lstStyle/>
          <a:p>
            <a:pPr marL="0" indent="0" algn="just" rtl="1">
              <a:buNone/>
            </a:pPr>
            <a:r>
              <a:rPr lang="ar-IQ" sz="2400" dirty="0"/>
              <a:t>العنف المبني على النوع الاجتماعي ظاهرة عالمية تنتشر في كل المجتمعات والثقافات بغض النظر عن العرق أو الجنس أو الدين. وتشير الأبحاث والدراسات حول العالم إلى أن هذه الظاهرة التي ترتبط بالمستوى الاجتماعي والثقافي، و لا تقتصر على بيئة معينة دون أخرى. بل على المشكلة حجما وبائيا وتصل آثارها الاجتماعية مدى بعيدًا يتناقل عبر الأجيال ويرسخ الظلم الاجتماعي والتفرقة بين عناصر المجتمع، كما تشكل عبأ اقتصاديًا كبيرًا على المجتمع وتحد من التنمية. لوحظ أن هذه الظاهرة تزيد –أو تبرز أكثر- في أوقات الطوارئ والأزمات، وتتطلب تعاونًا من جميع القطاعات للتعرف عليها والتعامل معها. فالطوارئ والكوارث تضعف عوامل الحماية الطبيعية لفئات المجتمع المعرضة للعنف. كما يستخدم العنف الجنسي كسلاح حرب أثناء النزاعات لإخضاع الخصم وكسر كرامته واغتصاب نسائه </a:t>
            </a:r>
            <a:r>
              <a:rPr lang="ar-IQ" sz="2400" dirty="0" err="1"/>
              <a:t>واستئناث</a:t>
            </a:r>
            <a:r>
              <a:rPr lang="ar-IQ" sz="2400" dirty="0"/>
              <a:t> ذكوره. </a:t>
            </a:r>
            <a:endParaRPr lang="en-US" sz="2400" dirty="0"/>
          </a:p>
        </p:txBody>
      </p:sp>
    </p:spTree>
    <p:extLst>
      <p:ext uri="{BB962C8B-B14F-4D97-AF65-F5344CB8AC3E}">
        <p14:creationId xmlns:p14="http://schemas.microsoft.com/office/powerpoint/2010/main" val="384463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latin typeface="Hana" panose="00000400000000000000" pitchFamily="2" charset="-78"/>
              <a:cs typeface="+mn-cs"/>
            </a:endParaRPr>
          </a:p>
        </p:txBody>
      </p:sp>
      <p:sp>
        <p:nvSpPr>
          <p:cNvPr id="3" name="Content Placeholder 2"/>
          <p:cNvSpPr>
            <a:spLocks noGrp="1"/>
          </p:cNvSpPr>
          <p:nvPr>
            <p:ph idx="1"/>
          </p:nvPr>
        </p:nvSpPr>
        <p:spPr>
          <a:xfrm>
            <a:off x="1126956" y="2285999"/>
            <a:ext cx="9769642" cy="4456714"/>
          </a:xfrm>
        </p:spPr>
        <p:txBody>
          <a:bodyPr>
            <a:normAutofit/>
          </a:bodyPr>
          <a:lstStyle/>
          <a:p>
            <a:pPr algn="r" rtl="1"/>
            <a:r>
              <a:rPr lang="ar-IQ" sz="2400" dirty="0">
                <a:latin typeface="Arial" panose="020B0604020202020204" pitchFamily="34" charset="0"/>
                <a:cs typeface="Arial" panose="020B0604020202020204" pitchFamily="34" charset="0"/>
              </a:rPr>
              <a:t> </a:t>
            </a:r>
            <a:r>
              <a:rPr lang="ar-IQ" sz="2400" b="1" dirty="0">
                <a:latin typeface="Arial" panose="020B0604020202020204" pitchFamily="34" charset="0"/>
                <a:cs typeface="Arial" panose="020B0604020202020204" pitchFamily="34" charset="0"/>
              </a:rPr>
              <a:t>الجنس والنوع:</a:t>
            </a:r>
          </a:p>
          <a:p>
            <a:pPr marL="0" indent="0" algn="r" rtl="1">
              <a:buNone/>
            </a:pPr>
            <a:r>
              <a:rPr lang="ar-IQ" sz="2400" dirty="0">
                <a:latin typeface="Arial" panose="020B0604020202020204" pitchFamily="34" charset="0"/>
                <a:cs typeface="Arial" panose="020B0604020202020204" pitchFamily="34" charset="0"/>
              </a:rPr>
              <a:t> مصطلح </a:t>
            </a:r>
            <a:r>
              <a:rPr lang="en-US" sz="2400" dirty="0">
                <a:latin typeface="Arial" panose="020B0604020202020204" pitchFamily="34" charset="0"/>
                <a:cs typeface="Arial" panose="020B0604020202020204" pitchFamily="34" charset="0"/>
              </a:rPr>
              <a:t>Gender </a:t>
            </a:r>
            <a:r>
              <a:rPr lang="ar-IQ" sz="2400" dirty="0">
                <a:latin typeface="Arial" panose="020B0604020202020204" pitchFamily="34" charset="0"/>
                <a:cs typeface="Arial" panose="020B0604020202020204" pitchFamily="34" charset="0"/>
              </a:rPr>
              <a:t>باللغة الإنجليزية يشير إلى النوع الاجتماعي بكلمة واحدة وهذا لا يتوفر في اللغة العربية. و لكن لا يفضل تعريب الكلمة "جندر" حيث أنها لا تعني شيئاً لمن يسمعها دون أن يفهم محتواها. تم اصطلاح على استخدام تعبير "النوع الاجتماعي" ليشير الى مفهوم </a:t>
            </a:r>
            <a:r>
              <a:rPr lang="en-US" sz="2400" dirty="0">
                <a:latin typeface="Arial" panose="020B0604020202020204" pitchFamily="34" charset="0"/>
                <a:cs typeface="Arial" panose="020B0604020202020204" pitchFamily="34" charset="0"/>
              </a:rPr>
              <a:t>Gender</a:t>
            </a:r>
            <a:r>
              <a:rPr lang="ar-IQ" sz="2400" dirty="0">
                <a:latin typeface="Arial" panose="020B0604020202020204" pitchFamily="34" charset="0"/>
                <a:cs typeface="Arial" panose="020B0604020202020204" pitchFamily="34" charset="0"/>
              </a:rPr>
              <a:t> باللغة الإنكليزية.</a:t>
            </a:r>
          </a:p>
          <a:p>
            <a:pPr algn="r" rtl="1"/>
            <a:r>
              <a:rPr lang="ar-IQ" sz="2400" dirty="0">
                <a:latin typeface="Arial" panose="020B0604020202020204" pitchFamily="34" charset="0"/>
                <a:cs typeface="Arial" panose="020B0604020202020204" pitchFamily="34" charset="0"/>
              </a:rPr>
              <a:t> </a:t>
            </a:r>
            <a:r>
              <a:rPr lang="ar-IQ" sz="2400" b="1" dirty="0">
                <a:latin typeface="Arial" panose="020B0604020202020204" pitchFamily="34" charset="0"/>
                <a:cs typeface="Arial" panose="020B0604020202020204" pitchFamily="34" charset="0"/>
              </a:rPr>
              <a:t>الجنس:</a:t>
            </a:r>
          </a:p>
          <a:p>
            <a:pPr marL="0" indent="0" algn="r" rtl="1">
              <a:buNone/>
            </a:pPr>
            <a:r>
              <a:rPr lang="ar-IQ" sz="2400" dirty="0">
                <a:latin typeface="Arial" panose="020B0604020202020204" pitchFamily="34" charset="0"/>
                <a:cs typeface="Arial" panose="020B0604020202020204" pitchFamily="34" charset="0"/>
              </a:rPr>
              <a:t> -يشير إلى الاختلافات الجسمية والحيوية بين الذكر والأنثى </a:t>
            </a:r>
          </a:p>
          <a:p>
            <a:pPr marL="0" indent="0" algn="r" rtl="1">
              <a:buNone/>
            </a:pPr>
            <a:r>
              <a:rPr lang="ar-IQ" sz="2400" dirty="0">
                <a:latin typeface="Arial" panose="020B0604020202020204" pitchFamily="34" charset="0"/>
                <a:cs typeface="Arial" panose="020B0604020202020204" pitchFamily="34" charset="0"/>
              </a:rPr>
              <a:t>-يحدده البيولوجيا/ التركيب الوراثي </a:t>
            </a:r>
          </a:p>
          <a:p>
            <a:pPr marL="0" indent="0" algn="r" rtl="1">
              <a:buNone/>
            </a:pPr>
            <a:r>
              <a:rPr lang="ar-IQ" sz="2400" dirty="0">
                <a:latin typeface="Arial" panose="020B0604020202020204" pitchFamily="34" charset="0"/>
                <a:cs typeface="Arial" panose="020B0604020202020204" pitchFamily="34" charset="0"/>
              </a:rPr>
              <a:t>-لا يتغير(الا بعمليات جراحية) </a:t>
            </a:r>
          </a:p>
        </p:txBody>
      </p:sp>
    </p:spTree>
    <p:extLst>
      <p:ext uri="{BB962C8B-B14F-4D97-AF65-F5344CB8AC3E}">
        <p14:creationId xmlns:p14="http://schemas.microsoft.com/office/powerpoint/2010/main" val="198331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p:txBody>
          <a:bodyPr>
            <a:normAutofit lnSpcReduction="10000"/>
          </a:bodyPr>
          <a:lstStyle/>
          <a:p>
            <a:pPr algn="r" rtl="1"/>
            <a:r>
              <a:rPr lang="ar-IQ" sz="2400" dirty="0"/>
              <a:t> </a:t>
            </a:r>
            <a:r>
              <a:rPr lang="ar-IQ" sz="2400" b="1" dirty="0">
                <a:latin typeface="Arial" panose="020B0604020202020204" pitchFamily="34" charset="0"/>
                <a:cs typeface="Arial" panose="020B0604020202020204" pitchFamily="34" charset="0"/>
              </a:rPr>
              <a:t>النوع الاجتماعي: </a:t>
            </a:r>
          </a:p>
          <a:p>
            <a:pPr marL="0" indent="0" algn="r" rtl="1">
              <a:buNone/>
            </a:pPr>
            <a:r>
              <a:rPr lang="ar-IQ" sz="2400" dirty="0">
                <a:latin typeface="Arial" panose="020B0604020202020204" pitchFamily="34" charset="0"/>
                <a:cs typeface="Arial" panose="020B0604020202020204" pitchFamily="34" charset="0"/>
              </a:rPr>
              <a:t>-يشير إلى الصفات والأدوار التي تميز الذكور والإناث، والتي تعكسها الاعتقادات الثقافية والتوقعات عن الرجال والنساء في المجتمع.</a:t>
            </a:r>
          </a:p>
          <a:p>
            <a:pPr marL="0" indent="0" algn="r" rtl="1">
              <a:buNone/>
            </a:pPr>
            <a:r>
              <a:rPr lang="ar-IQ" sz="2400" dirty="0">
                <a:latin typeface="Arial" panose="020B0604020202020204" pitchFamily="34" charset="0"/>
                <a:cs typeface="Arial" panose="020B0604020202020204" pitchFamily="34" charset="0"/>
              </a:rPr>
              <a:t> -تحدده العوامل الاجتماعية  الثقافة، الدين، الأعراف والتقاليد. </a:t>
            </a:r>
          </a:p>
          <a:p>
            <a:pPr marL="0" indent="0" algn="r" rtl="1">
              <a:buNone/>
            </a:pPr>
            <a:r>
              <a:rPr lang="ar-IQ" sz="2400" dirty="0">
                <a:latin typeface="Arial" panose="020B0604020202020204" pitchFamily="34" charset="0"/>
                <a:cs typeface="Arial" panose="020B0604020202020204" pitchFamily="34" charset="0"/>
              </a:rPr>
              <a:t>-ترسخه التربية الاجتماعية للأولاد والبنات والتعلم الاجتماعي للرجال والنساء.</a:t>
            </a:r>
          </a:p>
          <a:p>
            <a:pPr marL="0" indent="0" algn="r" rtl="1">
              <a:buNone/>
            </a:pPr>
            <a:r>
              <a:rPr lang="ar-IQ" sz="2400" dirty="0">
                <a:latin typeface="Arial" panose="020B0604020202020204" pitchFamily="34" charset="0"/>
                <a:cs typeface="Arial" panose="020B0604020202020204" pitchFamily="34" charset="0"/>
              </a:rPr>
              <a:t> -يحدد الأدوار والمسئوليات والفرص والمميزات والحدود والتوقعات من الذكور والإناث.</a:t>
            </a:r>
          </a:p>
          <a:p>
            <a:pPr marL="0" indent="0" algn="r" rtl="1">
              <a:buNone/>
            </a:pPr>
            <a:r>
              <a:rPr lang="ar-IQ" sz="2400" dirty="0">
                <a:latin typeface="Arial" panose="020B0604020202020204" pitchFamily="34" charset="0"/>
                <a:cs typeface="Arial" panose="020B0604020202020204" pitchFamily="34" charset="0"/>
              </a:rPr>
              <a:t> -تعريف النوع الاجتماعي قد يتغير من مجتمع إلى آخر وعبر الزمن.</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38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p:txBody>
          <a:bodyPr>
            <a:normAutofit/>
          </a:bodyPr>
          <a:lstStyle/>
          <a:p>
            <a:pPr algn="justLow" rtl="1"/>
            <a:r>
              <a:rPr lang="ar-IQ" sz="4400" dirty="0">
                <a:latin typeface="Arial" panose="020B0604020202020204" pitchFamily="34" charset="0"/>
                <a:cs typeface="Arial" panose="020B0604020202020204" pitchFamily="34" charset="0"/>
              </a:rPr>
              <a:t>مع أن مصطلح النوع الاجتماعي واسع الاستخدام في العمل الإنساني إلا أن كثيرًا من العاملين فيه يجهلون معناه ومحتواه.</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56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p:txBody>
          <a:bodyPr>
            <a:normAutofit/>
          </a:bodyPr>
          <a:lstStyle/>
          <a:p>
            <a:pPr algn="r" rtl="1"/>
            <a:r>
              <a:rPr lang="ar-IQ" sz="2800" b="1" dirty="0">
                <a:latin typeface="Arial" panose="020B0604020202020204" pitchFamily="34" charset="0"/>
                <a:cs typeface="Arial" panose="020B0604020202020204" pitchFamily="34" charset="0"/>
              </a:rPr>
              <a:t>التوقعات الاجتماعية والثقافية </a:t>
            </a:r>
          </a:p>
          <a:p>
            <a:pPr marL="0" indent="0" algn="r" rtl="1">
              <a:buNone/>
            </a:pPr>
            <a:r>
              <a:rPr lang="ar-IQ" sz="2800" dirty="0">
                <a:latin typeface="Arial" panose="020B0604020202020204" pitchFamily="34" charset="0"/>
                <a:cs typeface="Arial" panose="020B0604020202020204" pitchFamily="34" charset="0"/>
              </a:rPr>
              <a:t>يرتبط النوع الاجتماعي بالتنشئة والتوقعات الاجتماعية والأدوار المتوقعة حسب الثقافة لكل من الذكر والأنثى.</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64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p:txBody>
          <a:bodyPr>
            <a:normAutofit/>
          </a:bodyPr>
          <a:lstStyle/>
          <a:p>
            <a:pPr algn="r" rtl="1"/>
            <a:r>
              <a:rPr lang="ar-IQ" sz="2400" b="1" dirty="0">
                <a:latin typeface="Arial" panose="020B0604020202020204" pitchFamily="34" charset="0"/>
                <a:cs typeface="Arial" panose="020B0604020202020204" pitchFamily="34" charset="0"/>
              </a:rPr>
              <a:t>السلطة و القوة:</a:t>
            </a:r>
          </a:p>
          <a:p>
            <a:pPr marL="0" indent="0" algn="r" rtl="1">
              <a:buNone/>
            </a:pPr>
            <a:r>
              <a:rPr lang="ar-IQ" sz="2400" dirty="0">
                <a:latin typeface="Arial" panose="020B0604020202020204" pitchFamily="34" charset="0"/>
                <a:cs typeface="Arial" panose="020B0604020202020204" pitchFamily="34" charset="0"/>
              </a:rPr>
              <a:t>أفعال العنف المبني على النوع تتضمن إساءة استخدام السلطة. ولفهم عوامل الخطر والهشاشة، لا بد من فهم آليات السلطة في المجتمعات التي تخدمها. لنتمكن من مواجهة العنف بفعالية لا بد أن نفهم علاقات السلطة بين الرجل والمرأة وبين الرجل والرجل وبين البالغين والأطفال.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53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345" y="859809"/>
            <a:ext cx="8735702" cy="948518"/>
          </a:xfrm>
        </p:spPr>
        <p:txBody>
          <a:bodyPr>
            <a:normAutofit fontScale="90000"/>
          </a:bodyPr>
          <a:lstStyle/>
          <a:p>
            <a:pP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a:xfrm>
            <a:off x="1975063" y="2115403"/>
            <a:ext cx="8424531" cy="4312124"/>
          </a:xfrm>
        </p:spPr>
        <p:txBody>
          <a:bodyPr>
            <a:normAutofit fontScale="85000" lnSpcReduction="10000"/>
          </a:bodyPr>
          <a:lstStyle/>
          <a:p>
            <a:pPr algn="r" rtl="1"/>
            <a:r>
              <a:rPr lang="ar-IQ" sz="2400" b="1" dirty="0">
                <a:latin typeface="Arial" panose="020B0604020202020204" pitchFamily="34" charset="0"/>
                <a:cs typeface="Arial" panose="020B0604020202020204" pitchFamily="34" charset="0"/>
              </a:rPr>
              <a:t>فكر في أنواع السلطة الموجودة في المجتمع المحلي وكيف تتعلق بالعنف المبني على النوع السلطة الاجتماعية، السلطة الاقتصادية، السياسية، الدينية. </a:t>
            </a:r>
          </a:p>
          <a:p>
            <a:pPr marL="0" indent="0" algn="r" rtl="1">
              <a:buNone/>
            </a:pPr>
            <a:r>
              <a:rPr lang="ar-IQ" sz="2000" b="1" dirty="0">
                <a:latin typeface="Arial" panose="020B0604020202020204" pitchFamily="34" charset="0"/>
                <a:cs typeface="Arial" panose="020B0604020202020204" pitchFamily="34" charset="0"/>
              </a:rPr>
              <a:t>-السلطة: </a:t>
            </a:r>
            <a:r>
              <a:rPr lang="ar-IQ" dirty="0">
                <a:latin typeface="Arial" panose="020B0604020202020204" pitchFamily="34" charset="0"/>
                <a:cs typeface="Arial" panose="020B0604020202020204" pitchFamily="34" charset="0"/>
              </a:rPr>
              <a:t>جميع أنواع العنف المبني على النوع تتضمن إساءة استخدام السلطة ضد شخص آخر.</a:t>
            </a:r>
          </a:p>
          <a:p>
            <a:pPr marL="0" indent="0" algn="r" rtl="1">
              <a:buNone/>
            </a:pPr>
            <a:r>
              <a:rPr lang="ar-IQ" sz="2000" b="1" dirty="0">
                <a:latin typeface="Arial" panose="020B0604020202020204" pitchFamily="34" charset="0"/>
                <a:cs typeface="Arial" panose="020B0604020202020204" pitchFamily="34" charset="0"/>
              </a:rPr>
              <a:t>-العنف: </a:t>
            </a:r>
            <a:r>
              <a:rPr lang="ar-IQ" dirty="0">
                <a:latin typeface="Arial" panose="020B0604020202020204" pitchFamily="34" charset="0"/>
                <a:cs typeface="Arial" panose="020B0604020202020204" pitchFamily="34" charset="0"/>
              </a:rPr>
              <a:t>هو استخدام القوة والتي قد تتضمن - إضافة إلى القوة البدنية- التهديد والإكراه والإساءة.</a:t>
            </a:r>
          </a:p>
          <a:p>
            <a:pPr marL="0" indent="0" algn="r" rtl="1">
              <a:buNone/>
            </a:pPr>
            <a:r>
              <a:rPr lang="ar-IQ" sz="2000" b="1" dirty="0">
                <a:latin typeface="Arial" panose="020B0604020202020204" pitchFamily="34" charset="0"/>
                <a:cs typeface="Arial" panose="020B0604020202020204" pitchFamily="34" charset="0"/>
              </a:rPr>
              <a:t>-الإساءة: </a:t>
            </a:r>
            <a:r>
              <a:rPr lang="ar-IQ" dirty="0">
                <a:latin typeface="Arial" panose="020B0604020202020204" pitchFamily="34" charset="0"/>
                <a:cs typeface="Arial" panose="020B0604020202020204" pitchFamily="34" charset="0"/>
              </a:rPr>
              <a:t>هي إيقاع الأذى بشخص آخر.</a:t>
            </a:r>
          </a:p>
          <a:p>
            <a:pPr marL="0" indent="0" algn="r" rtl="1">
              <a:buNone/>
            </a:pPr>
            <a:r>
              <a:rPr lang="ar-IQ" dirty="0">
                <a:latin typeface="Arial" panose="020B0604020202020204" pitchFamily="34" charset="0"/>
                <a:cs typeface="Arial" panose="020B0604020202020204" pitchFamily="34" charset="0"/>
              </a:rPr>
              <a:t>-الأذى: كل أفعال العنف المبني على النوع تتضمن نوعًا من الإيذاء للفرد والأسرة والمجتمع. أفعال العنف المبني على النوع تتضمن إحداث الأذى الجسدي أو النفسي أو الاجتماعي(الوصم).</a:t>
            </a:r>
          </a:p>
          <a:p>
            <a:pPr marL="0" indent="0" algn="r" rtl="1">
              <a:buNone/>
            </a:pPr>
            <a:r>
              <a:rPr lang="ar-IQ" b="1" dirty="0">
                <a:latin typeface="Arial" panose="020B0604020202020204" pitchFamily="34" charset="0"/>
                <a:cs typeface="Arial" panose="020B0604020202020204" pitchFamily="34" charset="0"/>
              </a:rPr>
              <a:t>-الإكراه: </a:t>
            </a:r>
            <a:r>
              <a:rPr lang="ar-IQ" dirty="0">
                <a:latin typeface="Arial" panose="020B0604020202020204" pitchFamily="34" charset="0"/>
                <a:cs typeface="Arial" panose="020B0604020202020204" pitchFamily="34" charset="0"/>
              </a:rPr>
              <a:t>هو ارغام شخص على الإتيان بسلوك معين دون موافقته باستخدام التهديد أو الاصرار اللفظي أو التلاعب أو الخداع.</a:t>
            </a:r>
          </a:p>
          <a:p>
            <a:pPr marL="0" indent="0" algn="r" rtl="1">
              <a:buNone/>
            </a:pPr>
            <a:r>
              <a:rPr lang="ar-IQ" dirty="0">
                <a:latin typeface="Arial" panose="020B0604020202020204" pitchFamily="34" charset="0"/>
                <a:cs typeface="Arial" panose="020B0604020202020204" pitchFamily="34" charset="0"/>
              </a:rPr>
              <a:t>-الوصم: رفض اجتماعي شديد لسلوك معين يؤدي عادة إلى رفض وعزل الشخص الموصوم.</a:t>
            </a:r>
          </a:p>
          <a:p>
            <a:pPr marL="0" indent="0" algn="r" rtl="1">
              <a:buNone/>
            </a:pPr>
            <a:r>
              <a:rPr lang="ar-IQ" dirty="0">
                <a:latin typeface="Arial" panose="020B0604020202020204" pitchFamily="34" charset="0"/>
                <a:cs typeface="Arial" panose="020B0604020202020204" pitchFamily="34" charset="0"/>
              </a:rPr>
              <a:t>-حقوق الإنسان: أفعال العنف المبني على النوع تعتبر انتهاكا لحقوق الإنسان.</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88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b="1" dirty="0">
                <a:latin typeface="Hana" panose="00000400000000000000" pitchFamily="2" charset="-78"/>
                <a:cs typeface="+mn-cs"/>
              </a:rPr>
              <a:t>مفاهيم أساسية عن العنف المبني على النوع الاجتماعي</a:t>
            </a:r>
            <a:endParaRPr lang="en-US" b="1" dirty="0">
              <a:cs typeface="+mn-cs"/>
            </a:endParaRPr>
          </a:p>
        </p:txBody>
      </p:sp>
      <p:sp>
        <p:nvSpPr>
          <p:cNvPr id="3" name="Content Placeholder 2"/>
          <p:cNvSpPr>
            <a:spLocks noGrp="1"/>
          </p:cNvSpPr>
          <p:nvPr>
            <p:ph idx="1"/>
          </p:nvPr>
        </p:nvSpPr>
        <p:spPr/>
        <p:txBody>
          <a:bodyPr>
            <a:normAutofit/>
          </a:bodyPr>
          <a:lstStyle/>
          <a:p>
            <a:pPr algn="r" rtl="1"/>
            <a:r>
              <a:rPr lang="ar-IQ" sz="2800" b="1" dirty="0">
                <a:latin typeface="Arial" panose="020B0604020202020204" pitchFamily="34" charset="0"/>
                <a:cs typeface="Arial" panose="020B0604020202020204" pitchFamily="34" charset="0"/>
              </a:rPr>
              <a:t>علاقة الرجال والأولاد بالعنف المبني على النوع الاجتماعي:</a:t>
            </a:r>
          </a:p>
          <a:p>
            <a:pPr marL="0" indent="0" algn="r" rtl="1">
              <a:buNone/>
            </a:pPr>
            <a:r>
              <a:rPr lang="ar-IQ" sz="2400" dirty="0">
                <a:latin typeface="Arial" panose="020B0604020202020204" pitchFamily="34" charset="0"/>
                <a:cs typeface="Arial" panose="020B0604020202020204" pitchFamily="34" charset="0"/>
              </a:rPr>
              <a:t>تتأثر النساء والفتيات بالعنف المبني على النوع أكثر من الرجال والأولاد في العالم أجمع. ولكن يجب ألا ننسى أن الرجال والأولاد يتعرضون أيضا للعنف وخاصة العنف الجنسي، وأن الأولاد في مرحلة الطفولة يتعرضون لألذى الجنسي والنفسي والجسدي كالبنات.</a:t>
            </a:r>
          </a:p>
          <a:p>
            <a:pPr marL="0" indent="0" algn="r" rtl="1">
              <a:buNone/>
            </a:pPr>
            <a:endParaRPr lang="ar-IQ" sz="2400" dirty="0">
              <a:latin typeface="Arial" panose="020B0604020202020204" pitchFamily="34" charset="0"/>
              <a:cs typeface="Arial" panose="020B0604020202020204" pitchFamily="34" charset="0"/>
            </a:endParaRPr>
          </a:p>
          <a:p>
            <a:pPr marL="0" indent="0" algn="r" rtl="1">
              <a:buNone/>
            </a:pPr>
            <a:r>
              <a:rPr lang="ar-IQ" sz="2400" dirty="0">
                <a:latin typeface="Arial" panose="020B0604020202020204" pitchFamily="34" charset="0"/>
                <a:cs typeface="Arial" panose="020B0604020202020204" pitchFamily="34" charset="0"/>
              </a:rPr>
              <a:t>ينظر عادة للرجال والأولاد كجناة في أفعال العنف المبني على النوع، ولكنهم قد يكونوا أيضا عناصر مهمة في التغيير الإيجابي بهدف الوقاية من العنف المبني على النوع.</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73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8566</TotalTime>
  <Words>1072</Words>
  <Application>Microsoft Office PowerPoint</Application>
  <PresentationFormat>شاشة عريضة</PresentationFormat>
  <Paragraphs>67</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Organic</vt:lpstr>
      <vt:lpstr>  تدريب اللجان المجتمعية </vt:lpstr>
      <vt:lpstr>مفاهيم أساسية عن العنف المبني على النوع الاجتماعي </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مفاهيم أساسية عن العنف المبني على النوع الاجتماعي</vt:lpstr>
      <vt:lpstr>العنف وحقوق الإنسان:</vt:lpstr>
      <vt:lpstr>العنف وحقوق الإنسان:</vt:lpstr>
      <vt:lpstr>العنف وحقوق الإنسان:</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تدريب مقدمي الخدمات</dc:title>
  <dc:creator>Ahmed</dc:creator>
  <cp:lastModifiedBy>nnaaeell314@gmail.com</cp:lastModifiedBy>
  <cp:revision>16</cp:revision>
  <dcterms:created xsi:type="dcterms:W3CDTF">2020-09-21T19:54:18Z</dcterms:created>
  <dcterms:modified xsi:type="dcterms:W3CDTF">2021-08-22T12:47:55Z</dcterms:modified>
</cp:coreProperties>
</file>