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1"/>
  </p:notesMasterIdLst>
  <p:sldIdLst>
    <p:sldId id="280" r:id="rId2"/>
    <p:sldId id="277" r:id="rId3"/>
    <p:sldId id="281" r:id="rId4"/>
    <p:sldId id="282" r:id="rId5"/>
    <p:sldId id="283" r:id="rId6"/>
    <p:sldId id="284" r:id="rId7"/>
    <p:sldId id="285" r:id="rId8"/>
    <p:sldId id="286" r:id="rId9"/>
    <p:sldId id="287" r:id="rId10"/>
  </p:sldIdLst>
  <p:sldSz cx="9144000" cy="6858000" type="screen4x3"/>
  <p:notesSz cx="6735763" cy="9869488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8007"/>
            <a:ext cx="5388610" cy="444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301"/>
            <a:ext cx="2918831" cy="49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4301"/>
            <a:ext cx="2918831" cy="49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41B49EF-4BFF-4EE7-B896-FE24518BFA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14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2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29EE1-508A-46AA-8FAE-711D180AB0C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2A8FA-B53C-4CB4-9B67-2ED1F2A7028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65E54-5168-42AB-B8D5-BB09B4DB452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05CC4-2E63-4532-A06F-F15F87E28AB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86FBE-AD88-4814-A1F0-5B668CAD6C8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C0C62-AA90-48C8-888E-8A3D506DFDA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7E20F-DA69-43D5-8F0C-39B12173EED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E3A75-AD30-457C-8928-E50B079E702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79C0D-3958-43FE-A108-FDB87E04CB5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B85C7-DAEB-408F-A522-78DD1728664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riangle rect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orme libre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/>
              <a:t>انقر فوق الرمز لإضافة صورة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4FF14-3576-47B2-8ABC-E127D3A4C32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076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077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175FB627-350D-4F69-8603-3D3F264FCFE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3081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3" r:id="rId2"/>
    <p:sldLayoutId id="2147483785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86" r:id="rId9"/>
    <p:sldLayoutId id="2147483779" r:id="rId10"/>
    <p:sldLayoutId id="2147483780" r:id="rId11"/>
  </p:sldLayoutIdLst>
  <p:transition>
    <p:cut thruBlk="1"/>
  </p:transition>
  <p:txStyles>
    <p:titleStyle>
      <a:lvl1pPr algn="l" rtl="1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r" rtl="1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204864"/>
            <a:ext cx="8841160" cy="2232248"/>
          </a:xfrm>
        </p:spPr>
        <p:txBody>
          <a:bodyPr/>
          <a:lstStyle/>
          <a:p>
            <a:pPr algn="ctr"/>
            <a:r>
              <a:rPr lang="ar-IQ" sz="8800" b="1" dirty="0">
                <a:solidFill>
                  <a:schemeClr val="tx1"/>
                </a:solidFill>
              </a:rPr>
              <a:t>اليات </a:t>
            </a:r>
            <a:r>
              <a:rPr lang="ar-SA" sz="8800" b="1" dirty="0">
                <a:solidFill>
                  <a:schemeClr val="tx1"/>
                </a:solidFill>
              </a:rPr>
              <a:t>لمعالجه</a:t>
            </a:r>
            <a:br>
              <a:rPr lang="ar-IQ" sz="8800" b="1" dirty="0">
                <a:solidFill>
                  <a:schemeClr val="tx1"/>
                </a:solidFill>
              </a:rPr>
            </a:br>
            <a:r>
              <a:rPr lang="ar-SA" sz="8800" b="1" dirty="0">
                <a:solidFill>
                  <a:schemeClr val="tx1"/>
                </a:solidFill>
              </a:rPr>
              <a:t> العنف ضد المرآه</a:t>
            </a:r>
            <a:endParaRPr lang="en-US" sz="8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6048" y="4725144"/>
            <a:ext cx="525658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1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1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1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1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1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ar-IQ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د.نائل الزامل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475715"/>
      </p:ext>
    </p:extLst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263699"/>
            <a:ext cx="9036496" cy="4605461"/>
          </a:xfrm>
        </p:spPr>
        <p:txBody>
          <a:bodyPr/>
          <a:lstStyle/>
          <a:p>
            <a:pPr marL="0" indent="0" algn="ctr">
              <a:buNone/>
            </a:pPr>
            <a:r>
              <a:rPr lang="ar-IQ" sz="3200" b="1" dirty="0"/>
              <a:t>(</a:t>
            </a:r>
            <a:r>
              <a:rPr lang="ar-SA" sz="3200" b="1" dirty="0"/>
              <a:t>حلول لمعالجه العنف ضد المرآه </a:t>
            </a:r>
            <a:r>
              <a:rPr lang="ar-IQ" sz="3200" b="1" dirty="0"/>
              <a:t>)</a:t>
            </a:r>
            <a:endParaRPr lang="en-US" sz="3200" b="1" dirty="0"/>
          </a:p>
          <a:p>
            <a:pPr marL="0" indent="0" algn="ctr">
              <a:buNone/>
            </a:pPr>
            <a:r>
              <a:rPr lang="ar-SA" sz="3200" dirty="0"/>
              <a:t> </a:t>
            </a:r>
            <a:r>
              <a:rPr lang="ar-SA" sz="3200" b="1" dirty="0"/>
              <a:t>جراء وجود الطبيعة المتعددة للعنف ضد المرآه </a:t>
            </a:r>
            <a:endParaRPr lang="en-US" sz="3200" b="1" dirty="0"/>
          </a:p>
          <a:p>
            <a:pPr marL="0" indent="0" algn="ctr">
              <a:buNone/>
            </a:pPr>
            <a:r>
              <a:rPr lang="ar-SA" sz="3200" b="1" dirty="0"/>
              <a:t>كان من الضروري وجود استراتيجيات مختلفة حسب اختلاف مظاهر العنف والاوساط </a:t>
            </a:r>
            <a:endParaRPr lang="en-US" sz="3200" b="1" dirty="0"/>
          </a:p>
        </p:txBody>
      </p:sp>
      <p:sp>
        <p:nvSpPr>
          <p:cNvPr id="2" name="مخطط انسيابي: معالجة 1"/>
          <p:cNvSpPr/>
          <p:nvPr/>
        </p:nvSpPr>
        <p:spPr>
          <a:xfrm>
            <a:off x="5422937" y="4293096"/>
            <a:ext cx="3312368" cy="223224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lvl="0" rtl="1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ar-SA" sz="3600" b="1" dirty="0">
                <a:solidFill>
                  <a:prstClr val="black"/>
                </a:solidFill>
              </a:rPr>
              <a:t>منع الجريمة والعدالة الجنائية لمعالجه العنف ضد المرآه ( كافه الاعمار) 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4" name="مخطط انسيابي: معالجة 3"/>
          <p:cNvSpPr/>
          <p:nvPr/>
        </p:nvSpPr>
        <p:spPr>
          <a:xfrm>
            <a:off x="683568" y="4293096"/>
            <a:ext cx="3312368" cy="223224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0" indent="0">
              <a:buNone/>
            </a:pPr>
            <a:r>
              <a:rPr lang="ar-SA" sz="4000" b="1" dirty="0"/>
              <a:t>رسم السياسات النشطة في ادراج منظور الجنس</a:t>
            </a:r>
            <a:endParaRPr lang="en-US" sz="4000" b="1" dirty="0"/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4499992" y="3140968"/>
            <a:ext cx="1944216" cy="10081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flipH="1">
            <a:off x="2483768" y="3140968"/>
            <a:ext cx="1872208" cy="10081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263699"/>
            <a:ext cx="9036496" cy="4605461"/>
          </a:xfrm>
        </p:spPr>
        <p:txBody>
          <a:bodyPr/>
          <a:lstStyle/>
          <a:p>
            <a:pPr marL="0" indent="0" algn="ctr">
              <a:buNone/>
            </a:pPr>
            <a:r>
              <a:rPr lang="ar-SA" sz="3600" b="1" dirty="0"/>
              <a:t> </a:t>
            </a:r>
            <a:endParaRPr lang="ar-IQ" sz="3600" b="1" dirty="0"/>
          </a:p>
          <a:p>
            <a:pPr marL="0" indent="0" algn="ctr">
              <a:buNone/>
            </a:pPr>
            <a:r>
              <a:rPr lang="ar-SA" sz="3600" b="1" dirty="0"/>
              <a:t> </a:t>
            </a:r>
            <a:r>
              <a:rPr lang="ar-SA" sz="4000" b="1" dirty="0"/>
              <a:t>آليات المعالجة</a:t>
            </a:r>
            <a:endParaRPr lang="en-US" sz="4000" b="1" dirty="0"/>
          </a:p>
          <a:p>
            <a:pPr marL="0" indent="0" algn="ctr">
              <a:buNone/>
            </a:pPr>
            <a:r>
              <a:rPr lang="ar-SA" sz="4000" b="1" dirty="0"/>
              <a:t> القانون الج</a:t>
            </a:r>
            <a:r>
              <a:rPr lang="ar-IQ" sz="4000" b="1" dirty="0"/>
              <a:t>نائي</a:t>
            </a:r>
          </a:p>
        </p:txBody>
      </p:sp>
      <p:sp>
        <p:nvSpPr>
          <p:cNvPr id="2" name="شكل بيضاوي 1"/>
          <p:cNvSpPr/>
          <p:nvPr/>
        </p:nvSpPr>
        <p:spPr>
          <a:xfrm>
            <a:off x="251520" y="4509118"/>
            <a:ext cx="2815393" cy="180020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lvl="0" rtl="1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ar-IQ" sz="3200" b="1" dirty="0">
                <a:solidFill>
                  <a:prstClr val="black"/>
                </a:solidFill>
              </a:rPr>
              <a:t>تنقيح القوانين المدنية وتقييمها 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3275856" y="4509118"/>
            <a:ext cx="2808312" cy="180020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0" indent="0">
              <a:buNone/>
            </a:pPr>
            <a:r>
              <a:rPr lang="ar-SA" sz="3600" b="1" dirty="0"/>
              <a:t>تحريم العنف ضد المرآه</a:t>
            </a:r>
            <a:endParaRPr lang="en-US" sz="3600" b="1" dirty="0"/>
          </a:p>
        </p:txBody>
      </p:sp>
      <p:sp>
        <p:nvSpPr>
          <p:cNvPr id="5" name="شكل بيضاوي 4"/>
          <p:cNvSpPr/>
          <p:nvPr/>
        </p:nvSpPr>
        <p:spPr>
          <a:xfrm>
            <a:off x="6293111" y="4509120"/>
            <a:ext cx="2743385" cy="180019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IQ" sz="3200" b="1" dirty="0"/>
              <a:t>تنقيح </a:t>
            </a:r>
            <a:r>
              <a:rPr lang="ar-SA" sz="3200" b="1" dirty="0"/>
              <a:t>القوانين الجنائية وتقييمها </a:t>
            </a:r>
            <a:endParaRPr lang="en-US" sz="3200" b="1" dirty="0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4680012" y="2564904"/>
            <a:ext cx="2196244" cy="1800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4404396" y="2564904"/>
            <a:ext cx="113852" cy="1800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flipH="1">
            <a:off x="2123728" y="2564904"/>
            <a:ext cx="1980221" cy="1800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469373"/>
      </p:ext>
    </p:extLst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263699"/>
            <a:ext cx="9036496" cy="4605461"/>
          </a:xfrm>
        </p:spPr>
        <p:txBody>
          <a:bodyPr/>
          <a:lstStyle/>
          <a:p>
            <a:pPr marL="0" indent="0" algn="ctr">
              <a:buNone/>
            </a:pPr>
            <a:endParaRPr lang="ar-IQ" sz="3600" b="1" dirty="0"/>
          </a:p>
          <a:p>
            <a:pPr marL="0" indent="0" algn="ctr">
              <a:buNone/>
            </a:pPr>
            <a:r>
              <a:rPr lang="ar-SA" sz="3600" b="1" dirty="0"/>
              <a:t>الاجراءات الجنائية</a:t>
            </a:r>
            <a:endParaRPr lang="en-US" sz="3600" b="1" dirty="0"/>
          </a:p>
          <a:p>
            <a:pPr lvl="0" algn="just"/>
            <a:r>
              <a:rPr lang="ar-SA" sz="3600" b="1" dirty="0"/>
              <a:t>العمل وفق المذكرات القضائية</a:t>
            </a:r>
            <a:endParaRPr lang="en-US" sz="3600" b="1" dirty="0"/>
          </a:p>
          <a:p>
            <a:pPr lvl="0" algn="just"/>
            <a:r>
              <a:rPr lang="ar-SA" sz="3600" b="1" dirty="0"/>
              <a:t>تفعيل دور الادعاء العام</a:t>
            </a:r>
            <a:endParaRPr lang="en-US" sz="3600" b="1" dirty="0"/>
          </a:p>
          <a:p>
            <a:pPr lvl="0" algn="just"/>
            <a:r>
              <a:rPr lang="ar-SA" sz="3600" b="1" dirty="0"/>
              <a:t>الحق في الدفاع عن </a:t>
            </a:r>
            <a:r>
              <a:rPr lang="ar-IQ" sz="3600" b="1" dirty="0"/>
              <a:t>النفس</a:t>
            </a:r>
            <a:endParaRPr lang="en-US" sz="3600" b="1" dirty="0"/>
          </a:p>
          <a:p>
            <a:pPr lvl="0" algn="just"/>
            <a:r>
              <a:rPr lang="ar-SA" sz="3600" b="1" dirty="0"/>
              <a:t>عدم التمييز في قواعد الدفاع</a:t>
            </a:r>
            <a:endParaRPr lang="en-US" sz="3600" b="1" dirty="0"/>
          </a:p>
          <a:p>
            <a:pPr lvl="0" algn="just"/>
            <a:r>
              <a:rPr lang="ar-SA" sz="3600" b="1" dirty="0"/>
              <a:t>ابقاء المسؤولية الجنائية (الوعي واللاوعي ) للجناة</a:t>
            </a:r>
            <a:endParaRPr lang="en-US" sz="3600" b="1" dirty="0"/>
          </a:p>
          <a:p>
            <a:pPr lvl="0" algn="just"/>
            <a:r>
              <a:rPr lang="ar-SA" sz="3600" b="1" dirty="0"/>
              <a:t>التدابير  لضمان السلامة للضحايا</a:t>
            </a:r>
            <a:endParaRPr lang="en-US" sz="3600" b="1" dirty="0"/>
          </a:p>
          <a:p>
            <a:pPr lvl="0" algn="just"/>
            <a:r>
              <a:rPr lang="ar-SA" sz="3600" b="1" dirty="0"/>
              <a:t>دراسة مخاطر اصدار </a:t>
            </a:r>
            <a:r>
              <a:rPr lang="ar-IQ" sz="3600" b="1" dirty="0"/>
              <a:t>القرارات </a:t>
            </a:r>
            <a:r>
              <a:rPr lang="ar-SA" sz="3600" b="1" dirty="0"/>
              <a:t>والاحكام حال تقييد الحرية او عدمها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73849120"/>
      </p:ext>
    </p:extLst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263699"/>
            <a:ext cx="9036496" cy="4605461"/>
          </a:xfrm>
        </p:spPr>
        <p:txBody>
          <a:bodyPr/>
          <a:lstStyle/>
          <a:p>
            <a:pPr marL="0" indent="0" algn="ctr">
              <a:buNone/>
            </a:pPr>
            <a:endParaRPr lang="ar-IQ" sz="3600" b="1" dirty="0"/>
          </a:p>
          <a:p>
            <a:pPr marL="0" indent="0" algn="ctr">
              <a:buNone/>
            </a:pPr>
            <a:r>
              <a:rPr lang="ar-SA" sz="3600" b="1" dirty="0"/>
              <a:t>الشرطة </a:t>
            </a:r>
            <a:endParaRPr lang="en-US" sz="3600" b="1" dirty="0"/>
          </a:p>
          <a:p>
            <a:pPr lvl="0"/>
            <a:r>
              <a:rPr lang="ar-SA" sz="3600" b="1" dirty="0"/>
              <a:t>ضمان انفاذ القوانين</a:t>
            </a:r>
            <a:endParaRPr lang="en-US" sz="3600" b="1" dirty="0"/>
          </a:p>
          <a:p>
            <a:pPr lvl="0"/>
            <a:r>
              <a:rPr lang="ar-SA" sz="3600" b="1" dirty="0"/>
              <a:t>الاساليب الحديثة للتحري( غير المهينة للمرآه )</a:t>
            </a:r>
            <a:endParaRPr lang="en-US" sz="3600" b="1" dirty="0"/>
          </a:p>
          <a:p>
            <a:pPr lvl="0"/>
            <a:r>
              <a:rPr lang="ar-SA" sz="3600" b="1" dirty="0"/>
              <a:t>ضمان سلامة الضحايا حال </a:t>
            </a:r>
            <a:r>
              <a:rPr lang="ar-IQ" sz="3600" b="1" dirty="0"/>
              <a:t>الاحكام </a:t>
            </a:r>
            <a:r>
              <a:rPr lang="ar-SA" sz="3600" b="1" dirty="0"/>
              <a:t>(التصدي الفوري )</a:t>
            </a:r>
            <a:endParaRPr lang="en-US" sz="3600" b="1" dirty="0"/>
          </a:p>
          <a:p>
            <a:pPr lvl="0"/>
            <a:r>
              <a:rPr lang="ar-SA" sz="3600" b="1" dirty="0"/>
              <a:t>تشجيع النساء للوصول </a:t>
            </a:r>
            <a:r>
              <a:rPr lang="ar-IQ" sz="3600" b="1" dirty="0"/>
              <a:t>الى </a:t>
            </a:r>
            <a:r>
              <a:rPr lang="ar-SA" sz="3600" b="1" dirty="0"/>
              <a:t>جهاز الشرطة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90490454"/>
      </p:ext>
    </p:extLst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263699"/>
            <a:ext cx="9036496" cy="4605461"/>
          </a:xfrm>
        </p:spPr>
        <p:txBody>
          <a:bodyPr/>
          <a:lstStyle/>
          <a:p>
            <a:pPr marL="0" indent="0" algn="ctr">
              <a:buNone/>
            </a:pPr>
            <a:endParaRPr lang="ar-IQ" sz="2400" b="1" dirty="0"/>
          </a:p>
          <a:p>
            <a:pPr marL="0" indent="0" algn="ctr">
              <a:buNone/>
            </a:pPr>
            <a:r>
              <a:rPr lang="ar-SA" sz="4000" b="1" dirty="0"/>
              <a:t>اصدار الاحكام والإجراءات</a:t>
            </a:r>
            <a:endParaRPr lang="en-US" sz="4000" b="1" dirty="0"/>
          </a:p>
          <a:p>
            <a:pPr marL="0" indent="0">
              <a:buNone/>
            </a:pPr>
            <a:r>
              <a:rPr lang="ar-SA" sz="3600" b="1" dirty="0"/>
              <a:t> يهدف ذلك الى</a:t>
            </a:r>
            <a:r>
              <a:rPr lang="ar-IQ" sz="3600" b="1" dirty="0"/>
              <a:t>: </a:t>
            </a:r>
            <a:endParaRPr lang="en-US" sz="3600" b="1" dirty="0"/>
          </a:p>
          <a:p>
            <a:pPr lvl="0"/>
            <a:r>
              <a:rPr lang="ar-SA" sz="3600" b="1" dirty="0"/>
              <a:t>محاسبه المجرمين في اعمال العنف</a:t>
            </a:r>
            <a:endParaRPr lang="en-US" sz="3600" b="1" dirty="0"/>
          </a:p>
          <a:p>
            <a:pPr lvl="0"/>
            <a:r>
              <a:rPr lang="ar-SA" sz="3600" b="1" dirty="0"/>
              <a:t>وضع حد </a:t>
            </a:r>
            <a:r>
              <a:rPr lang="ar-IQ" sz="3600" b="1" dirty="0"/>
              <a:t>ل</a:t>
            </a:r>
            <a:r>
              <a:rPr lang="ar-SA" sz="3600" b="1" dirty="0"/>
              <a:t>لسلوك العنيف </a:t>
            </a:r>
            <a:endParaRPr lang="en-US" sz="3600" b="1" dirty="0"/>
          </a:p>
          <a:p>
            <a:pPr lvl="0"/>
            <a:r>
              <a:rPr lang="ar-SA" sz="3600" b="1" dirty="0"/>
              <a:t>الاثار من الاحكام ضد الجناة</a:t>
            </a:r>
            <a:endParaRPr lang="en-US" sz="3600" b="1" dirty="0"/>
          </a:p>
          <a:p>
            <a:pPr lvl="0"/>
            <a:r>
              <a:rPr lang="ar-SA" sz="3600" b="1" dirty="0"/>
              <a:t>العمل على اعلام المرآه المعنقة بكامل الاجراءات </a:t>
            </a:r>
            <a:endParaRPr lang="en-US" sz="3600" b="1" dirty="0"/>
          </a:p>
          <a:p>
            <a:pPr lvl="0"/>
            <a:r>
              <a:rPr lang="ar-SA" sz="3600" b="1" dirty="0"/>
              <a:t>وضع تدابير لحمايه الضحايا من القضاء </a:t>
            </a:r>
            <a:endParaRPr lang="en-US" sz="3600" b="1" dirty="0"/>
          </a:p>
          <a:p>
            <a:pPr lvl="0"/>
            <a:r>
              <a:rPr lang="ar-SA" sz="3600" b="1" dirty="0"/>
              <a:t>برامج لمعامله المجرمين </a:t>
            </a:r>
            <a:endParaRPr lang="en-US" sz="3600" b="1" dirty="0"/>
          </a:p>
          <a:p>
            <a:pPr lvl="0"/>
            <a:r>
              <a:rPr lang="ar-SA" sz="3600" b="1" dirty="0"/>
              <a:t>حمايه </a:t>
            </a:r>
            <a:r>
              <a:rPr lang="ar-IQ" sz="3600" b="1" dirty="0"/>
              <a:t>و</a:t>
            </a:r>
            <a:r>
              <a:rPr lang="ar-SA" sz="3600" b="1" dirty="0"/>
              <a:t>سلامه الضحايا والشهود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51598270"/>
      </p:ext>
    </p:extLst>
  </p:cSld>
  <p:clrMapOvr>
    <a:masterClrMapping/>
  </p:clrMapOvr>
  <p:transition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263699"/>
            <a:ext cx="9036496" cy="4605461"/>
          </a:xfrm>
        </p:spPr>
        <p:txBody>
          <a:bodyPr/>
          <a:lstStyle/>
          <a:p>
            <a:pPr marL="0" indent="0">
              <a:buNone/>
            </a:pPr>
            <a:endParaRPr lang="ar-IQ" sz="2800" b="1" dirty="0"/>
          </a:p>
          <a:p>
            <a:pPr marL="0" indent="0" algn="ctr">
              <a:buNone/>
            </a:pPr>
            <a:r>
              <a:rPr lang="ar-SA" sz="3200" b="1" dirty="0"/>
              <a:t>دعم الضحايا ومساعدتهن</a:t>
            </a:r>
            <a:endParaRPr lang="ar-IQ" sz="3200" b="1" dirty="0"/>
          </a:p>
          <a:p>
            <a:pPr marL="0" indent="0" algn="ctr">
              <a:buNone/>
            </a:pPr>
            <a:endParaRPr lang="en-US" sz="3200" b="1" dirty="0"/>
          </a:p>
          <a:p>
            <a:pPr lvl="0"/>
            <a:r>
              <a:rPr lang="ar-SA" sz="3200" b="1" dirty="0"/>
              <a:t>اتاحه الفرصة للنساء المعفنات بكامل الاجراءات القضائية </a:t>
            </a:r>
            <a:endParaRPr lang="en-US" sz="3200" b="1" dirty="0"/>
          </a:p>
          <a:p>
            <a:pPr lvl="0"/>
            <a:r>
              <a:rPr lang="ar-SA" sz="3200" b="1" dirty="0"/>
              <a:t>التوعية لتقديم الشكوى </a:t>
            </a:r>
            <a:endParaRPr lang="en-US" sz="3200" b="1" dirty="0"/>
          </a:p>
          <a:p>
            <a:pPr lvl="0"/>
            <a:r>
              <a:rPr lang="ar-SA" sz="3200" b="1" dirty="0"/>
              <a:t>تعزيز الحق في طلب اصلاح الضرر</a:t>
            </a:r>
            <a:endParaRPr lang="en-US" sz="3200" b="1" dirty="0"/>
          </a:p>
          <a:p>
            <a:pPr lvl="0"/>
            <a:r>
              <a:rPr lang="ar-SA" sz="3200" b="1" dirty="0"/>
              <a:t>طلب التعويض </a:t>
            </a:r>
            <a:endParaRPr lang="en-US" sz="3200" b="1" dirty="0"/>
          </a:p>
          <a:p>
            <a:r>
              <a:rPr lang="ar-SA" sz="3200" b="1" dirty="0"/>
              <a:t>الخدمات الصحية والاجتماعية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714158688"/>
      </p:ext>
    </p:extLst>
  </p:cSld>
  <p:clrMapOvr>
    <a:masterClrMapping/>
  </p:clrMapOvr>
  <p:transition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-27384"/>
            <a:ext cx="9036496" cy="4605461"/>
          </a:xfrm>
        </p:spPr>
        <p:txBody>
          <a:bodyPr/>
          <a:lstStyle/>
          <a:p>
            <a:pPr marL="0" indent="0" algn="ctr">
              <a:buNone/>
            </a:pPr>
            <a:endParaRPr lang="ar-IQ" sz="3200" b="1" dirty="0"/>
          </a:p>
          <a:p>
            <a:pPr marL="0" indent="0" algn="ctr">
              <a:buNone/>
            </a:pPr>
            <a:r>
              <a:rPr lang="ar-SA" sz="3200" b="1" dirty="0"/>
              <a:t>الخدمات الصحية والاجتماعية</a:t>
            </a:r>
            <a:endParaRPr lang="en-US" sz="3200" b="1" dirty="0"/>
          </a:p>
          <a:p>
            <a:pPr lvl="0"/>
            <a:r>
              <a:rPr lang="ar-SA" sz="2800" b="1" dirty="0"/>
              <a:t>الاهتمام وايجاد دور الايواء الرسمية</a:t>
            </a:r>
            <a:endParaRPr lang="en-US" sz="2800" b="1" dirty="0"/>
          </a:p>
          <a:p>
            <a:pPr lvl="0"/>
            <a:r>
              <a:rPr lang="ar-SA" sz="2800" b="1" dirty="0"/>
              <a:t>وجود طرق الاتصال الأمنه</a:t>
            </a:r>
            <a:endParaRPr lang="en-US" sz="2800" b="1" dirty="0"/>
          </a:p>
          <a:p>
            <a:pPr lvl="0"/>
            <a:r>
              <a:rPr lang="ar-SA" sz="2800" b="1" dirty="0"/>
              <a:t>برامج توعويه للحد من ظاهره تعاطي( الكحول والمخدرات)</a:t>
            </a:r>
            <a:endParaRPr lang="en-US" sz="2800" b="1" dirty="0"/>
          </a:p>
          <a:p>
            <a:pPr lvl="0"/>
            <a:r>
              <a:rPr lang="ar-SA" sz="2800" b="1" dirty="0"/>
              <a:t>ايجاد شبكه تعاون الخدمات الطبية واجهزه العدالة الجنائية في اساليب التعامل</a:t>
            </a:r>
            <a:endParaRPr lang="en-US" sz="2800" b="1" dirty="0"/>
          </a:p>
          <a:p>
            <a:pPr lvl="0"/>
            <a:r>
              <a:rPr lang="ar-SA" sz="2800" b="1" dirty="0"/>
              <a:t>التدريب الخاص الجوانب ( الجوانب المعقدة  والحساسة )  </a:t>
            </a:r>
            <a:endParaRPr lang="en-US" sz="2800" b="1" dirty="0"/>
          </a:p>
          <a:p>
            <a:pPr marL="0" indent="0" algn="ctr">
              <a:buNone/>
            </a:pPr>
            <a:r>
              <a:rPr lang="ar-SA" sz="3600" b="1" dirty="0"/>
              <a:t>التدريب</a:t>
            </a:r>
            <a:endParaRPr lang="en-US" sz="2800" b="1" dirty="0"/>
          </a:p>
          <a:p>
            <a:pPr lvl="0"/>
            <a:r>
              <a:rPr lang="ar-SA" sz="2800" b="1" dirty="0"/>
              <a:t>وجود قواعد البيانات عن حالات واسباب العنف</a:t>
            </a:r>
            <a:endParaRPr lang="en-US" sz="2800" b="1" dirty="0"/>
          </a:p>
          <a:p>
            <a:pPr lvl="0"/>
            <a:r>
              <a:rPr lang="ar-SA" sz="2800" b="1" dirty="0"/>
              <a:t>الدراسات الاستقصائية</a:t>
            </a:r>
            <a:endParaRPr lang="en-US" sz="2800" b="1" dirty="0"/>
          </a:p>
          <a:p>
            <a:pPr lvl="0"/>
            <a:r>
              <a:rPr lang="ar-SA" sz="2800" b="1" dirty="0"/>
              <a:t>وضع تقييم بين حالات العنف والافلات من العقاب </a:t>
            </a:r>
            <a:endParaRPr lang="en-US" sz="2800" b="1" dirty="0"/>
          </a:p>
          <a:p>
            <a:r>
              <a:rPr lang="ar-SA" sz="2800" b="1" dirty="0"/>
              <a:t>تقييم نظام العدالة الجنائية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39250254"/>
      </p:ext>
    </p:extLst>
  </p:cSld>
  <p:clrMapOvr>
    <a:masterClrMapping/>
  </p:clrMapOvr>
  <p:transition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IQ" sz="8800" b="1" dirty="0"/>
              <a:t>شكرا لكم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4273338059"/>
      </p:ext>
    </p:extLst>
  </p:cSld>
  <p:clrMapOvr>
    <a:masterClrMapping/>
  </p:clrMapOvr>
  <p:transition>
    <p:cut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s1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s1</Template>
  <TotalTime>146</TotalTime>
  <Words>263</Words>
  <Application>Microsoft Office PowerPoint</Application>
  <PresentationFormat>عرض على الشاشة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s1</vt:lpstr>
      <vt:lpstr>اليات لمعالجه  العنف ضد المرآه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رياض</dc:creator>
  <cp:lastModifiedBy>nnaaeell314@gmail.com</cp:lastModifiedBy>
  <cp:revision>54</cp:revision>
  <cp:lastPrinted>2018-02-25T11:06:38Z</cp:lastPrinted>
  <dcterms:created xsi:type="dcterms:W3CDTF">2008-11-20T15:17:48Z</dcterms:created>
  <dcterms:modified xsi:type="dcterms:W3CDTF">2021-08-22T12:48:47Z</dcterms:modified>
</cp:coreProperties>
</file>